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62"/>
  </p:notesMasterIdLst>
  <p:sldIdLst>
    <p:sldId id="398" r:id="rId6"/>
    <p:sldId id="259" r:id="rId7"/>
    <p:sldId id="266" r:id="rId8"/>
    <p:sldId id="290" r:id="rId9"/>
    <p:sldId id="426" r:id="rId10"/>
    <p:sldId id="374" r:id="rId11"/>
    <p:sldId id="323" r:id="rId12"/>
    <p:sldId id="403" r:id="rId13"/>
    <p:sldId id="427" r:id="rId14"/>
    <p:sldId id="356" r:id="rId15"/>
    <p:sldId id="355" r:id="rId16"/>
    <p:sldId id="318" r:id="rId17"/>
    <p:sldId id="354" r:id="rId18"/>
    <p:sldId id="396" r:id="rId19"/>
    <p:sldId id="425" r:id="rId20"/>
    <p:sldId id="408" r:id="rId21"/>
    <p:sldId id="421" r:id="rId22"/>
    <p:sldId id="406" r:id="rId23"/>
    <p:sldId id="405" r:id="rId24"/>
    <p:sldId id="423" r:id="rId25"/>
    <p:sldId id="368" r:id="rId26"/>
    <p:sldId id="393" r:id="rId27"/>
    <p:sldId id="388" r:id="rId28"/>
    <p:sldId id="390" r:id="rId29"/>
    <p:sldId id="392" r:id="rId30"/>
    <p:sldId id="422" r:id="rId31"/>
    <p:sldId id="400" r:id="rId32"/>
    <p:sldId id="428" r:id="rId33"/>
    <p:sldId id="429" r:id="rId34"/>
    <p:sldId id="415" r:id="rId35"/>
    <p:sldId id="416" r:id="rId36"/>
    <p:sldId id="346" r:id="rId37"/>
    <p:sldId id="431" r:id="rId38"/>
    <p:sldId id="404" r:id="rId39"/>
    <p:sldId id="320" r:id="rId40"/>
    <p:sldId id="348" r:id="rId41"/>
    <p:sldId id="402" r:id="rId42"/>
    <p:sldId id="407" r:id="rId43"/>
    <p:sldId id="375" r:id="rId44"/>
    <p:sldId id="386" r:id="rId45"/>
    <p:sldId id="420" r:id="rId46"/>
    <p:sldId id="377" r:id="rId47"/>
    <p:sldId id="424" r:id="rId48"/>
    <p:sldId id="378" r:id="rId49"/>
    <p:sldId id="395" r:id="rId50"/>
    <p:sldId id="394" r:id="rId51"/>
    <p:sldId id="382" r:id="rId52"/>
    <p:sldId id="430" r:id="rId53"/>
    <p:sldId id="412" r:id="rId54"/>
    <p:sldId id="413" r:id="rId55"/>
    <p:sldId id="410" r:id="rId56"/>
    <p:sldId id="411" r:id="rId57"/>
    <p:sldId id="414" r:id="rId58"/>
    <p:sldId id="418" r:id="rId59"/>
    <p:sldId id="417" r:id="rId60"/>
    <p:sldId id="294" r:id="rId61"/>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Calibri Light" panose="020F0302020204030204" pitchFamily="34" charset="0"/>
      <p:regular r:id="rId67"/>
      <p:italic r:id="rId68"/>
    </p:embeddedFont>
    <p:embeddedFont>
      <p:font typeface="Open Sans" panose="020B0606030504020204" pitchFamily="34" charset="0"/>
      <p:regular r:id="rId69"/>
      <p:bold r:id="rId70"/>
      <p:italic r:id="rId71"/>
      <p:boldItalic r:id="rId72"/>
    </p:embeddedFont>
    <p:embeddedFont>
      <p:font typeface="Proxima Nova Black" panose="02000506030000020004" pitchFamily="2" charset="0"/>
      <p:bold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bov Koliasa" initials="LK" lastIdx="1" clrIdx="0">
    <p:extLst>
      <p:ext uri="{19B8F6BF-5375-455C-9EA6-DF929625EA0E}">
        <p15:presenceInfo xmlns:p15="http://schemas.microsoft.com/office/powerpoint/2012/main" userId="S-1-5-21-1616658355-542656501-1971066577-1026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ED6"/>
    <a:srgbClr val="D9EDF7"/>
    <a:srgbClr val="D8EC9C"/>
    <a:srgbClr val="EDDC9C"/>
    <a:srgbClr val="E7ED9C"/>
    <a:srgbClr val="E9988A"/>
    <a:srgbClr val="E9C189"/>
    <a:srgbClr val="33A8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1" autoAdjust="0"/>
    <p:restoredTop sz="73449" autoAdjust="0"/>
  </p:normalViewPr>
  <p:slideViewPr>
    <p:cSldViewPr snapToGrid="0">
      <p:cViewPr varScale="1">
        <p:scale>
          <a:sx n="84" d="100"/>
          <a:sy n="84" d="100"/>
        </p:scale>
        <p:origin x="1380" y="84"/>
      </p:cViewPr>
      <p:guideLst>
        <p:guide orient="horz" pos="2160"/>
        <p:guide pos="3840"/>
      </p:guideLst>
    </p:cSldViewPr>
  </p:slideViewPr>
  <p:outlineViewPr>
    <p:cViewPr>
      <p:scale>
        <a:sx n="33" d="100"/>
        <a:sy n="33" d="100"/>
      </p:scale>
      <p:origin x="0" y="-156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4.fntdata"/><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4-03T12:41:46.636" idx="1">
    <p:pos x="7249" y="323"/>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B0A0EB-9E4F-486A-A752-645FBC7299D9}" type="datetimeFigureOut">
              <a:rPr lang="uk-UA" smtClean="0"/>
              <a:t>09.09.2020</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0519D-ACAA-494C-8350-4B05AE467E53}" type="slidenum">
              <a:rPr lang="uk-UA" smtClean="0"/>
              <a:t>‹#›</a:t>
            </a:fld>
            <a:endParaRPr lang="uk-UA"/>
          </a:p>
        </p:txBody>
      </p:sp>
    </p:spTree>
    <p:extLst>
      <p:ext uri="{BB962C8B-B14F-4D97-AF65-F5344CB8AC3E}">
        <p14:creationId xmlns:p14="http://schemas.microsoft.com/office/powerpoint/2010/main" val="258426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PBWhzz_Gn1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1830632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2839989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uk-UA" altLang="uk-UA" dirty="0">
                <a:latin typeface="Arial" panose="020B0604020202020204" pitchFamily="34" charset="0"/>
              </a:rPr>
              <a:t>A </a:t>
            </a:r>
            <a:r>
              <a:rPr lang="uk-UA" altLang="uk-UA" dirty="0" err="1">
                <a:latin typeface="Arial" panose="020B0604020202020204" pitchFamily="34" charset="0"/>
              </a:rPr>
              <a:t>router</a:t>
            </a:r>
            <a:r>
              <a:rPr lang="uk-UA" altLang="uk-UA" dirty="0">
                <a:latin typeface="Arial" panose="020B0604020202020204" pitchFamily="34" charset="0"/>
              </a:rPr>
              <a:t> </a:t>
            </a:r>
            <a:r>
              <a:rPr lang="uk-UA" altLang="uk-UA" dirty="0" err="1">
                <a:latin typeface="Arial" panose="020B0604020202020204" pitchFamily="34" charset="0"/>
              </a:rPr>
              <a:t>has</a:t>
            </a:r>
            <a:r>
              <a:rPr lang="uk-UA" altLang="uk-UA" dirty="0">
                <a:latin typeface="Arial" panose="020B0604020202020204" pitchFamily="34" charset="0"/>
              </a:rPr>
              <a:t> </a:t>
            </a:r>
            <a:r>
              <a:rPr lang="uk-UA" altLang="uk-UA" dirty="0" err="1">
                <a:latin typeface="Arial" panose="020B0604020202020204" pitchFamily="34" charset="0"/>
              </a:rPr>
              <a:t>two</a:t>
            </a:r>
            <a:r>
              <a:rPr lang="uk-UA" altLang="uk-UA" dirty="0">
                <a:latin typeface="Arial" panose="020B0604020202020204" pitchFamily="34" charset="0"/>
              </a:rPr>
              <a:t> </a:t>
            </a:r>
            <a:r>
              <a:rPr lang="uk-UA" altLang="uk-UA" dirty="0" err="1">
                <a:latin typeface="Arial" panose="020B0604020202020204" pitchFamily="34" charset="0"/>
              </a:rPr>
              <a:t>separate</a:t>
            </a:r>
            <a:r>
              <a:rPr lang="uk-UA" altLang="uk-UA" dirty="0">
                <a:latin typeface="Arial" panose="020B0604020202020204" pitchFamily="34" charset="0"/>
              </a:rPr>
              <a:t>, </a:t>
            </a:r>
            <a:r>
              <a:rPr lang="uk-UA" altLang="uk-UA" dirty="0" err="1">
                <a:latin typeface="Arial" panose="020B0604020202020204" pitchFamily="34" charset="0"/>
              </a:rPr>
              <a:t>but</a:t>
            </a:r>
            <a:r>
              <a:rPr lang="uk-UA" altLang="uk-UA" dirty="0">
                <a:latin typeface="Arial" panose="020B0604020202020204" pitchFamily="34" charset="0"/>
              </a:rPr>
              <a:t> </a:t>
            </a:r>
            <a:r>
              <a:rPr lang="uk-UA" altLang="uk-UA" dirty="0" err="1">
                <a:latin typeface="Arial" panose="020B0604020202020204" pitchFamily="34" charset="0"/>
              </a:rPr>
              <a:t>related</a:t>
            </a:r>
            <a:r>
              <a:rPr lang="uk-UA" altLang="uk-UA" dirty="0">
                <a:latin typeface="Arial" panose="020B0604020202020204" pitchFamily="34" charset="0"/>
              </a:rPr>
              <a:t>, </a:t>
            </a:r>
            <a:r>
              <a:rPr lang="uk-UA" altLang="uk-UA" dirty="0" err="1">
                <a:latin typeface="Arial" panose="020B0604020202020204" pitchFamily="34" charset="0"/>
              </a:rPr>
              <a:t>jobs</a:t>
            </a:r>
            <a:r>
              <a:rPr lang="uk-UA" altLang="uk-UA" dirty="0">
                <a:latin typeface="Arial" panose="020B0604020202020204" pitchFamily="34" charset="0"/>
              </a:rPr>
              <a:t>:</a:t>
            </a:r>
            <a:r>
              <a:rPr lang="en-US" altLang="uk-UA" dirty="0">
                <a:latin typeface="Arial" panose="020B0604020202020204" pitchFamily="34" charset="0"/>
              </a:rPr>
              <a:t>1</a:t>
            </a:r>
            <a:r>
              <a:rPr lang="uk-UA" altLang="uk-UA" dirty="0">
                <a:latin typeface="Arial" panose="020B0604020202020204" pitchFamily="34" charset="0"/>
              </a:rPr>
              <a:t> </a:t>
            </a:r>
            <a:r>
              <a:rPr lang="uk-UA" altLang="uk-UA" dirty="0" err="1">
                <a:latin typeface="Arial" panose="020B0604020202020204" pitchFamily="34" charset="0"/>
              </a:rPr>
              <a:t>It</a:t>
            </a:r>
            <a:r>
              <a:rPr lang="uk-UA" altLang="uk-UA" dirty="0">
                <a:latin typeface="Arial" panose="020B0604020202020204" pitchFamily="34" charset="0"/>
              </a:rPr>
              <a:t> </a:t>
            </a:r>
            <a:r>
              <a:rPr lang="uk-UA" altLang="uk-UA" dirty="0" err="1">
                <a:latin typeface="Arial" panose="020B0604020202020204" pitchFamily="34" charset="0"/>
              </a:rPr>
              <a:t>ensures</a:t>
            </a:r>
            <a:r>
              <a:rPr lang="uk-UA" altLang="uk-UA" dirty="0">
                <a:latin typeface="Arial" panose="020B0604020202020204" pitchFamily="34" charset="0"/>
              </a:rPr>
              <a:t> </a:t>
            </a:r>
            <a:r>
              <a:rPr lang="uk-UA" altLang="uk-UA" dirty="0" err="1">
                <a:latin typeface="Arial" panose="020B0604020202020204" pitchFamily="34" charset="0"/>
              </a:rPr>
              <a:t>that</a:t>
            </a:r>
            <a:r>
              <a:rPr lang="uk-UA" altLang="uk-UA" dirty="0">
                <a:latin typeface="Arial" panose="020B0604020202020204" pitchFamily="34" charset="0"/>
              </a:rPr>
              <a:t> </a:t>
            </a:r>
            <a:r>
              <a:rPr lang="uk-UA" altLang="uk-UA" dirty="0" err="1">
                <a:latin typeface="Arial" panose="020B0604020202020204" pitchFamily="34" charset="0"/>
              </a:rPr>
              <a:t>information</a:t>
            </a:r>
            <a:r>
              <a:rPr lang="uk-UA" altLang="uk-UA" dirty="0">
                <a:latin typeface="Arial" panose="020B0604020202020204" pitchFamily="34" charset="0"/>
              </a:rPr>
              <a:t> </a:t>
            </a:r>
            <a:r>
              <a:rPr lang="uk-UA" altLang="uk-UA" dirty="0" err="1">
                <a:latin typeface="Arial" panose="020B0604020202020204" pitchFamily="34" charset="0"/>
              </a:rPr>
              <a:t>doesn't</a:t>
            </a:r>
            <a:r>
              <a:rPr lang="uk-UA" altLang="uk-UA" dirty="0">
                <a:latin typeface="Arial" panose="020B0604020202020204" pitchFamily="34" charset="0"/>
              </a:rPr>
              <a:t> </a:t>
            </a:r>
            <a:r>
              <a:rPr lang="uk-UA" altLang="uk-UA" dirty="0" err="1">
                <a:latin typeface="Arial" panose="020B0604020202020204" pitchFamily="34" charset="0"/>
              </a:rPr>
              <a:t>go</a:t>
            </a:r>
            <a:r>
              <a:rPr lang="uk-UA" altLang="uk-UA" dirty="0">
                <a:latin typeface="Arial" panose="020B0604020202020204" pitchFamily="34" charset="0"/>
              </a:rPr>
              <a:t> </a:t>
            </a:r>
            <a:r>
              <a:rPr lang="uk-UA" altLang="uk-UA" dirty="0" err="1">
                <a:latin typeface="Arial" panose="020B0604020202020204" pitchFamily="34" charset="0"/>
              </a:rPr>
              <a:t>where</a:t>
            </a:r>
            <a:r>
              <a:rPr lang="uk-UA" altLang="uk-UA" dirty="0">
                <a:latin typeface="Arial" panose="020B0604020202020204" pitchFamily="34" charset="0"/>
              </a:rPr>
              <a:t> </a:t>
            </a:r>
            <a:r>
              <a:rPr lang="uk-UA" altLang="uk-UA" dirty="0" err="1">
                <a:latin typeface="Arial" panose="020B0604020202020204" pitchFamily="34" charset="0"/>
              </a:rPr>
              <a:t>it's</a:t>
            </a:r>
            <a:r>
              <a:rPr lang="uk-UA" altLang="uk-UA" dirty="0">
                <a:latin typeface="Arial" panose="020B0604020202020204" pitchFamily="34" charset="0"/>
              </a:rPr>
              <a:t> </a:t>
            </a:r>
            <a:r>
              <a:rPr lang="uk-UA" altLang="uk-UA" dirty="0" err="1">
                <a:latin typeface="Arial" panose="020B0604020202020204" pitchFamily="34" charset="0"/>
              </a:rPr>
              <a:t>not</a:t>
            </a:r>
            <a:r>
              <a:rPr lang="uk-UA" altLang="uk-UA" dirty="0">
                <a:latin typeface="Arial" panose="020B0604020202020204" pitchFamily="34" charset="0"/>
              </a:rPr>
              <a:t> </a:t>
            </a:r>
            <a:r>
              <a:rPr lang="uk-UA" altLang="uk-UA" dirty="0" err="1">
                <a:latin typeface="Arial" panose="020B0604020202020204" pitchFamily="34" charset="0"/>
              </a:rPr>
              <a:t>needed</a:t>
            </a:r>
            <a:r>
              <a:rPr lang="uk-UA" altLang="uk-UA" dirty="0">
                <a:latin typeface="Arial" panose="020B0604020202020204" pitchFamily="34" charset="0"/>
              </a:rPr>
              <a:t>. </a:t>
            </a:r>
            <a:r>
              <a:rPr lang="en-US" altLang="uk-UA" dirty="0">
                <a:latin typeface="Arial" panose="020B0604020202020204" pitchFamily="34" charset="0"/>
              </a:rPr>
              <a:t>2.  </a:t>
            </a:r>
            <a:r>
              <a:rPr lang="uk-UA" altLang="uk-UA" dirty="0" err="1">
                <a:latin typeface="Arial" panose="020B0604020202020204" pitchFamily="34" charset="0"/>
              </a:rPr>
              <a:t>It</a:t>
            </a:r>
            <a:r>
              <a:rPr lang="uk-UA" altLang="uk-UA" dirty="0">
                <a:latin typeface="Arial" panose="020B0604020202020204" pitchFamily="34" charset="0"/>
              </a:rPr>
              <a:t> </a:t>
            </a:r>
            <a:r>
              <a:rPr lang="uk-UA" altLang="uk-UA" dirty="0" err="1">
                <a:latin typeface="Arial" panose="020B0604020202020204" pitchFamily="34" charset="0"/>
              </a:rPr>
              <a:t>makes</a:t>
            </a:r>
            <a:r>
              <a:rPr lang="uk-UA" altLang="uk-UA" dirty="0">
                <a:latin typeface="Arial" panose="020B0604020202020204" pitchFamily="34" charset="0"/>
              </a:rPr>
              <a:t> </a:t>
            </a:r>
            <a:r>
              <a:rPr lang="uk-UA" altLang="uk-UA" dirty="0" err="1">
                <a:latin typeface="Arial" panose="020B0604020202020204" pitchFamily="34" charset="0"/>
              </a:rPr>
              <a:t>sure</a:t>
            </a:r>
            <a:r>
              <a:rPr lang="uk-UA" altLang="uk-UA" dirty="0">
                <a:latin typeface="Arial" panose="020B0604020202020204" pitchFamily="34" charset="0"/>
              </a:rPr>
              <a:t> </a:t>
            </a:r>
            <a:r>
              <a:rPr lang="uk-UA" altLang="uk-UA" dirty="0" err="1">
                <a:latin typeface="Arial" panose="020B0604020202020204" pitchFamily="34" charset="0"/>
              </a:rPr>
              <a:t>that</a:t>
            </a:r>
            <a:r>
              <a:rPr lang="uk-UA" altLang="uk-UA" dirty="0">
                <a:latin typeface="Arial" panose="020B0604020202020204" pitchFamily="34" charset="0"/>
              </a:rPr>
              <a:t> </a:t>
            </a:r>
            <a:r>
              <a:rPr lang="uk-UA" altLang="uk-UA" dirty="0" err="1">
                <a:latin typeface="Arial" panose="020B0604020202020204" pitchFamily="34" charset="0"/>
              </a:rPr>
              <a:t>information</a:t>
            </a:r>
            <a:r>
              <a:rPr lang="uk-UA" altLang="uk-UA" dirty="0">
                <a:latin typeface="Arial" panose="020B0604020202020204" pitchFamily="34" charset="0"/>
              </a:rPr>
              <a:t> </a:t>
            </a:r>
            <a:r>
              <a:rPr lang="uk-UA" altLang="uk-UA" dirty="0" err="1">
                <a:latin typeface="Arial" panose="020B0604020202020204" pitchFamily="34" charset="0"/>
              </a:rPr>
              <a:t>does</a:t>
            </a:r>
            <a:r>
              <a:rPr lang="uk-UA" altLang="uk-UA" dirty="0">
                <a:latin typeface="Arial" panose="020B0604020202020204" pitchFamily="34" charset="0"/>
              </a:rPr>
              <a:t> </a:t>
            </a:r>
            <a:r>
              <a:rPr lang="uk-UA" altLang="uk-UA" dirty="0" err="1">
                <a:latin typeface="Arial" panose="020B0604020202020204" pitchFamily="34" charset="0"/>
              </a:rPr>
              <a:t>make</a:t>
            </a:r>
            <a:r>
              <a:rPr lang="uk-UA" altLang="uk-UA" dirty="0">
                <a:latin typeface="Arial" panose="020B0604020202020204" pitchFamily="34" charset="0"/>
              </a:rPr>
              <a:t> </a:t>
            </a:r>
            <a:r>
              <a:rPr lang="uk-UA" altLang="uk-UA" err="1">
                <a:latin typeface="Arial" panose="020B0604020202020204" pitchFamily="34" charset="0"/>
              </a:rPr>
              <a:t>it</a:t>
            </a:r>
            <a:r>
              <a:rPr lang="uk-UA" altLang="uk-UA">
                <a:latin typeface="Arial" panose="020B0604020202020204" pitchFamily="34" charset="0"/>
              </a:rPr>
              <a:t> to </a:t>
            </a:r>
            <a:r>
              <a:rPr lang="uk-UA" altLang="uk-UA" dirty="0" err="1">
                <a:latin typeface="Arial" panose="020B0604020202020204" pitchFamily="34" charset="0"/>
              </a:rPr>
              <a:t>the</a:t>
            </a:r>
            <a:r>
              <a:rPr lang="uk-UA" altLang="uk-UA" dirty="0">
                <a:latin typeface="Arial" panose="020B0604020202020204" pitchFamily="34" charset="0"/>
              </a:rPr>
              <a:t> </a:t>
            </a:r>
            <a:r>
              <a:rPr lang="uk-UA" altLang="uk-UA" dirty="0" err="1">
                <a:latin typeface="Arial" panose="020B0604020202020204" pitchFamily="34" charset="0"/>
              </a:rPr>
              <a:t>intended</a:t>
            </a:r>
            <a:r>
              <a:rPr lang="uk-UA" altLang="uk-UA" dirty="0">
                <a:latin typeface="Arial" panose="020B0604020202020204" pitchFamily="34" charset="0"/>
              </a:rPr>
              <a:t> </a:t>
            </a:r>
            <a:r>
              <a:rPr lang="uk-UA" altLang="uk-UA" dirty="0" err="1">
                <a:latin typeface="Arial" panose="020B0604020202020204" pitchFamily="34" charset="0"/>
              </a:rPr>
              <a:t>destination</a:t>
            </a:r>
            <a:endParaRPr lang="uk-UA" altLang="uk-UA" dirty="0">
              <a:latin typeface="Arial" panose="020B0604020202020204" pitchFamily="34" charset="0"/>
            </a:endParaRPr>
          </a:p>
        </p:txBody>
      </p:sp>
    </p:spTree>
    <p:extLst>
      <p:ext uri="{BB962C8B-B14F-4D97-AF65-F5344CB8AC3E}">
        <p14:creationId xmlns:p14="http://schemas.microsoft.com/office/powerpoint/2010/main" val="2417287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hlinkClick r:id="rId3"/>
              </a:rPr>
              <a:t>https://www.youtube.com/watch?v=PBWhzz_Gn10</a:t>
            </a:r>
            <a:endParaRPr lang="en-US" altLang="uk-UA" dirty="0">
              <a:latin typeface="Arial" panose="020B0604020202020204" pitchFamily="34" charset="0"/>
            </a:endParaRPr>
          </a:p>
        </p:txBody>
      </p:sp>
    </p:spTree>
    <p:extLst>
      <p:ext uri="{BB962C8B-B14F-4D97-AF65-F5344CB8AC3E}">
        <p14:creationId xmlns:p14="http://schemas.microsoft.com/office/powerpoint/2010/main" val="4155417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a:latin typeface="Arial" panose="020B0604020202020204" pitchFamily="34" charset="0"/>
            </a:endParaRPr>
          </a:p>
        </p:txBody>
      </p:sp>
    </p:spTree>
    <p:extLst>
      <p:ext uri="{BB962C8B-B14F-4D97-AF65-F5344CB8AC3E}">
        <p14:creationId xmlns:p14="http://schemas.microsoft.com/office/powerpoint/2010/main" val="216458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2579432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1114953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85929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1192881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3470135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3649994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2520146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1054892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a:latin typeface="Arial" panose="020B0604020202020204" pitchFamily="34" charset="0"/>
            </a:endParaRPr>
          </a:p>
        </p:txBody>
      </p:sp>
    </p:spTree>
    <p:extLst>
      <p:ext uri="{BB962C8B-B14F-4D97-AF65-F5344CB8AC3E}">
        <p14:creationId xmlns:p14="http://schemas.microsoft.com/office/powerpoint/2010/main" val="3106675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a:latin typeface="Arial" panose="020B0604020202020204" pitchFamily="34" charset="0"/>
            </a:endParaRPr>
          </a:p>
        </p:txBody>
      </p:sp>
    </p:spTree>
    <p:extLst>
      <p:ext uri="{BB962C8B-B14F-4D97-AF65-F5344CB8AC3E}">
        <p14:creationId xmlns:p14="http://schemas.microsoft.com/office/powerpoint/2010/main" val="754176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a:latin typeface="Arial" panose="020B0604020202020204" pitchFamily="34" charset="0"/>
            </a:endParaRPr>
          </a:p>
        </p:txBody>
      </p:sp>
    </p:spTree>
    <p:extLst>
      <p:ext uri="{BB962C8B-B14F-4D97-AF65-F5344CB8AC3E}">
        <p14:creationId xmlns:p14="http://schemas.microsoft.com/office/powerpoint/2010/main" val="3899489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1500835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270844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328001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4178386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517539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2950461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3827925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3294048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1076986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1608257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3331211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2205733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1357929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2437564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3753464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2192560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4186732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10888028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3261926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4052974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2185008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12119741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8147307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409015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3528257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49</a:t>
            </a:fld>
            <a:endParaRPr lang="en-US"/>
          </a:p>
        </p:txBody>
      </p:sp>
    </p:spTree>
    <p:extLst>
      <p:ext uri="{BB962C8B-B14F-4D97-AF65-F5344CB8AC3E}">
        <p14:creationId xmlns:p14="http://schemas.microsoft.com/office/powerpoint/2010/main" val="38609993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50</a:t>
            </a:fld>
            <a:endParaRPr lang="en-US"/>
          </a:p>
        </p:txBody>
      </p:sp>
    </p:spTree>
    <p:extLst>
      <p:ext uri="{BB962C8B-B14F-4D97-AF65-F5344CB8AC3E}">
        <p14:creationId xmlns:p14="http://schemas.microsoft.com/office/powerpoint/2010/main" val="1192855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51</a:t>
            </a:fld>
            <a:endParaRPr lang="en-US"/>
          </a:p>
        </p:txBody>
      </p:sp>
    </p:spTree>
    <p:extLst>
      <p:ext uri="{BB962C8B-B14F-4D97-AF65-F5344CB8AC3E}">
        <p14:creationId xmlns:p14="http://schemas.microsoft.com/office/powerpoint/2010/main" val="550825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2400214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52</a:t>
            </a:fld>
            <a:endParaRPr lang="en-US"/>
          </a:p>
        </p:txBody>
      </p:sp>
    </p:spTree>
    <p:extLst>
      <p:ext uri="{BB962C8B-B14F-4D97-AF65-F5344CB8AC3E}">
        <p14:creationId xmlns:p14="http://schemas.microsoft.com/office/powerpoint/2010/main" val="2115841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53</a:t>
            </a:fld>
            <a:endParaRPr lang="en-US"/>
          </a:p>
        </p:txBody>
      </p:sp>
    </p:spTree>
    <p:extLst>
      <p:ext uri="{BB962C8B-B14F-4D97-AF65-F5344CB8AC3E}">
        <p14:creationId xmlns:p14="http://schemas.microsoft.com/office/powerpoint/2010/main" val="68101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54</a:t>
            </a:fld>
            <a:endParaRPr lang="en-US"/>
          </a:p>
        </p:txBody>
      </p:sp>
    </p:spTree>
    <p:extLst>
      <p:ext uri="{BB962C8B-B14F-4D97-AF65-F5344CB8AC3E}">
        <p14:creationId xmlns:p14="http://schemas.microsoft.com/office/powerpoint/2010/main" val="1721566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55</a:t>
            </a:fld>
            <a:endParaRPr lang="en-US"/>
          </a:p>
        </p:txBody>
      </p:sp>
    </p:spTree>
    <p:extLst>
      <p:ext uri="{BB962C8B-B14F-4D97-AF65-F5344CB8AC3E}">
        <p14:creationId xmlns:p14="http://schemas.microsoft.com/office/powerpoint/2010/main" val="58817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a:latin typeface="Arial" panose="020B0604020202020204" pitchFamily="34" charset="0"/>
            </a:endParaRPr>
          </a:p>
        </p:txBody>
      </p:sp>
    </p:spTree>
    <p:extLst>
      <p:ext uri="{BB962C8B-B14F-4D97-AF65-F5344CB8AC3E}">
        <p14:creationId xmlns:p14="http://schemas.microsoft.com/office/powerpoint/2010/main" val="294757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dirty="0">
              <a:latin typeface="Arial" panose="020B0604020202020204" pitchFamily="34" charset="0"/>
            </a:endParaRPr>
          </a:p>
        </p:txBody>
      </p:sp>
    </p:spTree>
    <p:extLst>
      <p:ext uri="{BB962C8B-B14F-4D97-AF65-F5344CB8AC3E}">
        <p14:creationId xmlns:p14="http://schemas.microsoft.com/office/powerpoint/2010/main" val="3925593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uk-UA">
              <a:latin typeface="Arial" panose="020B0604020202020204" pitchFamily="34" charset="0"/>
            </a:endParaRPr>
          </a:p>
        </p:txBody>
      </p:sp>
    </p:spTree>
    <p:extLst>
      <p:ext uri="{BB962C8B-B14F-4D97-AF65-F5344CB8AC3E}">
        <p14:creationId xmlns:p14="http://schemas.microsoft.com/office/powerpoint/2010/main" val="42954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uk-UA">
                <a:latin typeface="Arial" panose="020B0604020202020204" pitchFamily="34" charset="0"/>
              </a:rPr>
              <a:t>Network adapters – PCI Adapters (Network Interface Cards), USB Adapters and Wireless Network Adapters</a:t>
            </a:r>
          </a:p>
          <a:p>
            <a:endParaRPr lang="uk-UA" altLang="uk-UA">
              <a:latin typeface="Arial" panose="020B0604020202020204" pitchFamily="34" charset="0"/>
            </a:endParaRPr>
          </a:p>
        </p:txBody>
      </p:sp>
    </p:spTree>
    <p:extLst>
      <p:ext uri="{BB962C8B-B14F-4D97-AF65-F5344CB8AC3E}">
        <p14:creationId xmlns:p14="http://schemas.microsoft.com/office/powerpoint/2010/main" val="12811634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Simple">
    <p:spTree>
      <p:nvGrpSpPr>
        <p:cNvPr id="1" name=""/>
        <p:cNvGrpSpPr/>
        <p:nvPr/>
      </p:nvGrpSpPr>
      <p:grpSpPr>
        <a:xfrm>
          <a:off x="0" y="0"/>
          <a:ext cx="0" cy="0"/>
          <a:chOff x="0" y="0"/>
          <a:chExt cx="0" cy="0"/>
        </a:xfrm>
      </p:grpSpPr>
      <p:sp>
        <p:nvSpPr>
          <p:cNvPr id="4" name="AutoShape 2"/>
          <p:cNvSpPr>
            <a:spLocks noChangeArrowheads="1"/>
          </p:cNvSpPr>
          <p:nvPr/>
        </p:nvSpPr>
        <p:spPr bwMode="auto">
          <a:xfrm>
            <a:off x="304800" y="1066800"/>
            <a:ext cx="11582400" cy="457200"/>
          </a:xfrm>
          <a:prstGeom prst="roundRect">
            <a:avLst>
              <a:gd name="adj" fmla="val 16667"/>
            </a:avLst>
          </a:prstGeom>
          <a:gradFill rotWithShape="0">
            <a:gsLst>
              <a:gs pos="0">
                <a:srgbClr val="CDCDCD"/>
              </a:gs>
              <a:gs pos="100000">
                <a:srgbClr val="FFFFFF">
                  <a:alpha val="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uk-UA" sz="1800" b="0"/>
          </a:p>
        </p:txBody>
      </p:sp>
      <p:sp>
        <p:nvSpPr>
          <p:cNvPr id="3" name="Content Placeholder 2"/>
          <p:cNvSpPr>
            <a:spLocks noGrp="1"/>
          </p:cNvSpPr>
          <p:nvPr>
            <p:ph idx="1"/>
          </p:nvPr>
        </p:nvSpPr>
        <p:spPr>
          <a:xfrm>
            <a:off x="429389" y="1812023"/>
            <a:ext cx="11187500" cy="1163395"/>
          </a:xfrm>
        </p:spPr>
        <p:txBody>
          <a:bodyPr/>
          <a:lstStyle>
            <a:lvl1pPr marL="112713" indent="-112713">
              <a:buFont typeface="Wingdings" pitchFamily="2" charset="2"/>
              <a:buChar char="§"/>
              <a:defRPr/>
            </a:lvl1pPr>
            <a:lvl2pPr marL="344488" indent="-111125">
              <a:buClrTx/>
              <a:buFont typeface="Wingdings" pitchFamily="2" charset="2"/>
              <a:buChar char="§"/>
              <a:tabLst/>
              <a:defRPr/>
            </a:lvl2pPr>
            <a:lvl3pPr marL="569913" indent="-112713">
              <a:buClr>
                <a:schemeClr val="bg1">
                  <a:lumMod val="50000"/>
                </a:schemeClr>
              </a:buClr>
              <a:buFont typeface="Wingdings" pitchFamily="2" charset="2"/>
              <a:buChar char="§"/>
              <a:defRPr sz="1500"/>
            </a:lvl3pPr>
          </a:lstStyle>
          <a:p>
            <a:pPr lvl="0"/>
            <a:r>
              <a:rPr lang="en-US" dirty="0"/>
              <a:t>Click to edit Master text styles</a:t>
            </a:r>
          </a:p>
          <a:p>
            <a:pPr lvl="1"/>
            <a:r>
              <a:rPr lang="en-US" dirty="0"/>
              <a:t>Second level</a:t>
            </a:r>
          </a:p>
          <a:p>
            <a:pPr lvl="2"/>
            <a:r>
              <a:rPr lang="en-US" dirty="0"/>
              <a:t>Third level</a:t>
            </a:r>
          </a:p>
          <a:p>
            <a:pPr lvl="4"/>
            <a:r>
              <a:rPr lang="en-US" dirty="0"/>
              <a:t>Fifth level</a:t>
            </a:r>
          </a:p>
        </p:txBody>
      </p:sp>
      <p:sp>
        <p:nvSpPr>
          <p:cNvPr id="2" name="Title 1"/>
          <p:cNvSpPr>
            <a:spLocks noGrp="1"/>
          </p:cNvSpPr>
          <p:nvPr>
            <p:ph type="title"/>
          </p:nvPr>
        </p:nvSpPr>
        <p:spPr>
          <a:xfrm>
            <a:off x="406400" y="1066800"/>
            <a:ext cx="11480800" cy="457200"/>
          </a:xfrm>
        </p:spPr>
        <p:txBody>
          <a:bodyPr/>
          <a:lstStyle/>
          <a:p>
            <a:r>
              <a:rPr lang="en-US" dirty="0"/>
              <a:t>Click to edit Master title style</a:t>
            </a:r>
          </a:p>
        </p:txBody>
      </p:sp>
    </p:spTree>
    <p:extLst>
      <p:ext uri="{BB962C8B-B14F-4D97-AF65-F5344CB8AC3E}">
        <p14:creationId xmlns:p14="http://schemas.microsoft.com/office/powerpoint/2010/main" val="3050858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866051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a:t>Click to add title</a:t>
            </a:r>
            <a:endParaRPr lang="uk-UA" dirty="0"/>
          </a:p>
        </p:txBody>
      </p:sp>
      <p:sp>
        <p:nvSpPr>
          <p:cNvPr id="11" name="Content Placeholder 4"/>
          <p:cNvSpPr>
            <a:spLocks noGrp="1"/>
          </p:cNvSpPr>
          <p:nvPr>
            <p:ph sz="half" idx="10" hasCustomPrompt="1"/>
          </p:nvPr>
        </p:nvSpPr>
        <p:spPr>
          <a:xfrm>
            <a:off x="412200" y="2034652"/>
            <a:ext cx="11352277" cy="4351338"/>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a:p>
            <a:endParaRPr lang="uk-UA" dirty="0"/>
          </a:p>
        </p:txBody>
      </p:sp>
    </p:spTree>
    <p:extLst>
      <p:ext uri="{BB962C8B-B14F-4D97-AF65-F5344CB8AC3E}">
        <p14:creationId xmlns:p14="http://schemas.microsoft.com/office/powerpoint/2010/main" val="17024220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Simp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389" y="1812023"/>
            <a:ext cx="11187500" cy="1163395"/>
          </a:xfrm>
        </p:spPr>
        <p:txBody>
          <a:bodyPr/>
          <a:lstStyle>
            <a:lvl1pPr marL="112713" indent="-112713">
              <a:buFont typeface="Wingdings" pitchFamily="2" charset="2"/>
              <a:buChar char="§"/>
              <a:defRPr/>
            </a:lvl1pPr>
            <a:lvl2pPr marL="344488" indent="-111125">
              <a:buClrTx/>
              <a:buFont typeface="Wingdings" pitchFamily="2" charset="2"/>
              <a:buChar char="§"/>
              <a:tabLst/>
              <a:defRPr/>
            </a:lvl2pPr>
            <a:lvl3pPr marL="569913" indent="-112713">
              <a:buClr>
                <a:schemeClr val="bg1">
                  <a:lumMod val="50000"/>
                </a:schemeClr>
              </a:buClr>
              <a:buFont typeface="Wingdings" pitchFamily="2" charset="2"/>
              <a:buChar char="§"/>
              <a:defRPr sz="1500"/>
            </a:lvl3pPr>
          </a:lstStyle>
          <a:p>
            <a:pPr lvl="0"/>
            <a:r>
              <a:rPr lang="en-US" dirty="0"/>
              <a:t>Click to edit Master text styles</a:t>
            </a:r>
          </a:p>
          <a:p>
            <a:pPr lvl="1"/>
            <a:r>
              <a:rPr lang="en-US" dirty="0"/>
              <a:t>Second level</a:t>
            </a:r>
          </a:p>
          <a:p>
            <a:pPr lvl="2"/>
            <a:r>
              <a:rPr lang="en-US" dirty="0"/>
              <a:t>Third level</a:t>
            </a:r>
          </a:p>
          <a:p>
            <a:pPr lvl="4"/>
            <a:r>
              <a:rPr lang="en-US" dirty="0"/>
              <a:t>Fifth level</a:t>
            </a:r>
          </a:p>
        </p:txBody>
      </p:sp>
      <p:sp>
        <p:nvSpPr>
          <p:cNvPr id="2" name="Title 1"/>
          <p:cNvSpPr>
            <a:spLocks noGrp="1"/>
          </p:cNvSpPr>
          <p:nvPr>
            <p:ph type="title"/>
          </p:nvPr>
        </p:nvSpPr>
        <p:spPr>
          <a:xfrm>
            <a:off x="406400" y="1066800"/>
            <a:ext cx="11480800" cy="457200"/>
          </a:xfrm>
        </p:spPr>
        <p:txBody>
          <a:bodyPr/>
          <a:lstStyle/>
          <a:p>
            <a:r>
              <a:rPr lang="en-US" dirty="0"/>
              <a:t>Click to edit Master title style</a:t>
            </a:r>
          </a:p>
        </p:txBody>
      </p:sp>
    </p:spTree>
    <p:extLst>
      <p:ext uri="{BB962C8B-B14F-4D97-AF65-F5344CB8AC3E}">
        <p14:creationId xmlns:p14="http://schemas.microsoft.com/office/powerpoint/2010/main" val="1947221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err="1">
                <a:latin typeface="Open Sans" panose="020B0606030504020204" pitchFamily="34" charset="0"/>
                <a:ea typeface="Open Sans" panose="020B0606030504020204" pitchFamily="34" charset="0"/>
                <a:cs typeface="Open Sans" panose="020B0606030504020204" pitchFamily="34" charset="0"/>
              </a:rPr>
              <a:t>SoftServe</a:t>
            </a:r>
            <a:r>
              <a:rPr lang="en-US" sz="1100" dirty="0">
                <a:latin typeface="Open Sans" panose="020B0606030504020204" pitchFamily="34" charset="0"/>
                <a:ea typeface="Open Sans" panose="020B0606030504020204" pitchFamily="34" charset="0"/>
                <a:cs typeface="Open Sans" panose="020B0606030504020204" pitchFamily="34" charset="0"/>
              </a:rPr>
              <a:t>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3.emf"/><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7"/>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9"/>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1" r:id="rId15"/>
    <p:sldLayoutId id="2147483692" r:id="rId16"/>
    <p:sldLayoutId id="214748369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image" Target="../media/image16.jpg"/><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9.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31.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31.xml"/><Relationship Id="rId4" Type="http://schemas.openxmlformats.org/officeDocument/2006/relationships/image" Target="../media/image66.jpeg"/></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1.xml"/><Relationship Id="rId1" Type="http://schemas.openxmlformats.org/officeDocument/2006/relationships/slideLayout" Target="../slideLayouts/slideLayout31.xml"/><Relationship Id="rId4" Type="http://schemas.openxmlformats.org/officeDocument/2006/relationships/image" Target="../media/image69.jp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0" dirty="0"/>
              <a:t>NETWORKING FOR BEGINNERS</a:t>
            </a:r>
          </a:p>
        </p:txBody>
      </p:sp>
      <p:sp>
        <p:nvSpPr>
          <p:cNvPr id="3" name="Text Placeholder 2"/>
          <p:cNvSpPr>
            <a:spLocks noGrp="1"/>
          </p:cNvSpPr>
          <p:nvPr>
            <p:ph type="body" sz="quarter" idx="10"/>
          </p:nvPr>
        </p:nvSpPr>
        <p:spPr/>
        <p:txBody>
          <a:bodyPr/>
          <a:lstStyle/>
          <a:p>
            <a:r>
              <a:rPr lang="en-US" dirty="0"/>
              <a:t>by Liubov Koliasa</a:t>
            </a:r>
          </a:p>
        </p:txBody>
      </p:sp>
      <p:sp>
        <p:nvSpPr>
          <p:cNvPr id="4" name="Text Placeholder 2"/>
          <p:cNvSpPr txBox="1">
            <a:spLocks/>
          </p:cNvSpPr>
          <p:nvPr/>
        </p:nvSpPr>
        <p:spPr>
          <a:xfrm>
            <a:off x="10039952" y="6210300"/>
            <a:ext cx="3467100" cy="295275"/>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Academy</a:t>
            </a:r>
          </a:p>
        </p:txBody>
      </p:sp>
    </p:spTree>
    <p:extLst>
      <p:ext uri="{BB962C8B-B14F-4D97-AF65-F5344CB8AC3E}">
        <p14:creationId xmlns:p14="http://schemas.microsoft.com/office/powerpoint/2010/main" val="153105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8" name="Rectangle 18"/>
          <p:cNvSpPr>
            <a:spLocks noChangeArrowheads="1"/>
          </p:cNvSpPr>
          <p:nvPr/>
        </p:nvSpPr>
        <p:spPr bwMode="auto">
          <a:xfrm>
            <a:off x="1548047" y="4124625"/>
            <a:ext cx="2882900" cy="2209800"/>
          </a:xfrm>
          <a:prstGeom prst="rect">
            <a:avLst/>
          </a:prstGeom>
          <a:solidFill>
            <a:schemeClr val="bg1"/>
          </a:solidFill>
          <a:ln w="28575">
            <a:solidFill>
              <a:srgbClr val="CC3300"/>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uk-UA" dirty="0"/>
          </a:p>
        </p:txBody>
      </p:sp>
      <p:sp>
        <p:nvSpPr>
          <p:cNvPr id="73732"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uk-UA" b="0" dirty="0"/>
          </a:p>
        </p:txBody>
      </p:sp>
      <p:sp>
        <p:nvSpPr>
          <p:cNvPr id="73733" name="Rectangle 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uk-UA" b="0" dirty="0"/>
          </a:p>
        </p:txBody>
      </p:sp>
      <p:pic>
        <p:nvPicPr>
          <p:cNvPr id="737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447" y="1838626"/>
            <a:ext cx="51816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Rectangle 7"/>
          <p:cNvSpPr>
            <a:spLocks noChangeArrowheads="1"/>
          </p:cNvSpPr>
          <p:nvPr/>
        </p:nvSpPr>
        <p:spPr bwMode="auto">
          <a:xfrm>
            <a:off x="1171030" y="1206985"/>
            <a:ext cx="55345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uk-UA" b="0" dirty="0"/>
              <a:t>A </a:t>
            </a:r>
            <a:r>
              <a:rPr lang="en-US" altLang="uk-UA" dirty="0">
                <a:solidFill>
                  <a:srgbClr val="CC3300"/>
                </a:solidFill>
              </a:rPr>
              <a:t>hub</a:t>
            </a:r>
            <a:r>
              <a:rPr lang="en-US" altLang="uk-UA" b="0" dirty="0">
                <a:solidFill>
                  <a:srgbClr val="CC3300"/>
                </a:solidFill>
              </a:rPr>
              <a:t> </a:t>
            </a:r>
            <a:r>
              <a:rPr lang="en-US" altLang="uk-UA" b="0" dirty="0"/>
              <a:t>joins multiple computers (or other network devices) together to form a single network segment.</a:t>
            </a:r>
          </a:p>
        </p:txBody>
      </p:sp>
      <p:sp>
        <p:nvSpPr>
          <p:cNvPr id="174092" name="Line 12"/>
          <p:cNvSpPr>
            <a:spLocks noChangeShapeType="1"/>
          </p:cNvSpPr>
          <p:nvPr/>
        </p:nvSpPr>
        <p:spPr bwMode="auto">
          <a:xfrm flipV="1">
            <a:off x="4443647" y="4886625"/>
            <a:ext cx="4800600" cy="381000"/>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uk-UA"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163" y="4318775"/>
            <a:ext cx="2428667" cy="182150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6384" y="5594738"/>
            <a:ext cx="304070" cy="31007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1978" y="5591488"/>
            <a:ext cx="304070" cy="310079"/>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9425" y="5588238"/>
            <a:ext cx="304070" cy="310079"/>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6144" y="5594738"/>
            <a:ext cx="304070" cy="31007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0568" y="5593489"/>
            <a:ext cx="304070" cy="310079"/>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9538" y="5594737"/>
            <a:ext cx="304070" cy="310079"/>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5132" y="5594737"/>
            <a:ext cx="304070" cy="310079"/>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734" y="5606183"/>
            <a:ext cx="367054" cy="307988"/>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542" y="2233431"/>
            <a:ext cx="2185359" cy="1448988"/>
          </a:xfrm>
          <a:prstGeom prst="rect">
            <a:avLst/>
          </a:prstGeom>
        </p:spPr>
      </p:pic>
      <p:sp>
        <p:nvSpPr>
          <p:cNvPr id="23" name="TextBox 22"/>
          <p:cNvSpPr txBox="1"/>
          <p:nvPr/>
        </p:nvSpPr>
        <p:spPr>
          <a:xfrm>
            <a:off x="1027416" y="512175"/>
            <a:ext cx="10479640" cy="769441"/>
          </a:xfrm>
          <a:prstGeom prst="rect">
            <a:avLst/>
          </a:prstGeom>
          <a:noFill/>
        </p:spPr>
        <p:txBody>
          <a:bodyPr wrap="square" rtlCol="0">
            <a:spAutoFit/>
          </a:bodyPr>
          <a:lstStyle/>
          <a:p>
            <a:r>
              <a:rPr lang="uk-UA" altLang="uk-UA" sz="4400" dirty="0"/>
              <a:t>B</a:t>
            </a:r>
            <a:r>
              <a:rPr lang="en-US" altLang="uk-UA" sz="4400" dirty="0" err="1"/>
              <a:t>asic</a:t>
            </a:r>
            <a:r>
              <a:rPr lang="uk-UA" altLang="uk-UA" sz="4400" dirty="0"/>
              <a:t> </a:t>
            </a:r>
            <a:r>
              <a:rPr lang="en-US" altLang="uk-UA" sz="4400" dirty="0"/>
              <a:t>hardware</a:t>
            </a:r>
            <a:r>
              <a:rPr lang="uk-UA" altLang="uk-UA" sz="4400" dirty="0"/>
              <a:t> </a:t>
            </a:r>
            <a:r>
              <a:rPr lang="en-US" altLang="uk-UA" sz="4400" dirty="0"/>
              <a:t>components</a:t>
            </a:r>
            <a:r>
              <a:rPr lang="uk-UA" altLang="uk-UA" sz="4400" dirty="0"/>
              <a:t> </a:t>
            </a:r>
            <a:endParaRPr lang="uk-UA" sz="4400" b="1" dirty="0"/>
          </a:p>
        </p:txBody>
      </p:sp>
    </p:spTree>
    <p:extLst>
      <p:ext uri="{BB962C8B-B14F-4D97-AF65-F5344CB8AC3E}">
        <p14:creationId xmlns:p14="http://schemas.microsoft.com/office/powerpoint/2010/main" val="18742927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4098"/>
                                        </p:tgtEl>
                                        <p:attrNameLst>
                                          <p:attrName>style.visibility</p:attrName>
                                        </p:attrNameLst>
                                      </p:cBhvr>
                                      <p:to>
                                        <p:strVal val="visible"/>
                                      </p:to>
                                    </p:set>
                                    <p:anim calcmode="lin" valueType="num">
                                      <p:cBhvr additive="base">
                                        <p:cTn id="7" dur="500" fill="hold"/>
                                        <p:tgtEl>
                                          <p:spTgt spid="174098"/>
                                        </p:tgtEl>
                                        <p:attrNameLst>
                                          <p:attrName>ppt_x</p:attrName>
                                        </p:attrNameLst>
                                      </p:cBhvr>
                                      <p:tavLst>
                                        <p:tav tm="0">
                                          <p:val>
                                            <p:strVal val="#ppt_x"/>
                                          </p:val>
                                        </p:tav>
                                        <p:tav tm="100000">
                                          <p:val>
                                            <p:strVal val="#ppt_x"/>
                                          </p:val>
                                        </p:tav>
                                      </p:tavLst>
                                    </p:anim>
                                    <p:anim calcmode="lin" valueType="num">
                                      <p:cBhvr additive="base">
                                        <p:cTn id="8" dur="500" fill="hold"/>
                                        <p:tgtEl>
                                          <p:spTgt spid="174098"/>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74092"/>
                                        </p:tgtEl>
                                        <p:attrNameLst>
                                          <p:attrName>style.visibility</p:attrName>
                                        </p:attrNameLst>
                                      </p:cBhvr>
                                      <p:to>
                                        <p:strVal val="visible"/>
                                      </p:to>
                                    </p:set>
                                    <p:anim calcmode="lin" valueType="num">
                                      <p:cBhvr additive="base">
                                        <p:cTn id="12" dur="500" fill="hold"/>
                                        <p:tgtEl>
                                          <p:spTgt spid="174092"/>
                                        </p:tgtEl>
                                        <p:attrNameLst>
                                          <p:attrName>ppt_x</p:attrName>
                                        </p:attrNameLst>
                                      </p:cBhvr>
                                      <p:tavLst>
                                        <p:tav tm="0">
                                          <p:val>
                                            <p:strVal val="#ppt_x"/>
                                          </p:val>
                                        </p:tav>
                                        <p:tav tm="100000">
                                          <p:val>
                                            <p:strVal val="#ppt_x"/>
                                          </p:val>
                                        </p:tav>
                                      </p:tavLst>
                                    </p:anim>
                                    <p:anim calcmode="lin" valueType="num">
                                      <p:cBhvr additive="base">
                                        <p:cTn id="13" dur="500" fill="hold"/>
                                        <p:tgtEl>
                                          <p:spTgt spid="1740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98"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73" name="Rectangle 13"/>
          <p:cNvSpPr>
            <a:spLocks noChangeArrowheads="1"/>
          </p:cNvSpPr>
          <p:nvPr/>
        </p:nvSpPr>
        <p:spPr bwMode="auto">
          <a:xfrm>
            <a:off x="1929586" y="3240806"/>
            <a:ext cx="2514600" cy="2438400"/>
          </a:xfrm>
          <a:prstGeom prst="rect">
            <a:avLst/>
          </a:prstGeom>
          <a:solidFill>
            <a:schemeClr val="bg1"/>
          </a:solidFill>
          <a:ln w="28575">
            <a:solidFill>
              <a:srgbClr val="CC3300"/>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uk-UA"/>
          </a:p>
        </p:txBody>
      </p:sp>
      <p:sp>
        <p:nvSpPr>
          <p:cNvPr id="75780"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uk-UA" b="0"/>
          </a:p>
        </p:txBody>
      </p:sp>
      <p:sp>
        <p:nvSpPr>
          <p:cNvPr id="75781" name="Rectangle 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uk-UA" b="0"/>
          </a:p>
        </p:txBody>
      </p:sp>
      <p:pic>
        <p:nvPicPr>
          <p:cNvPr id="757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986" y="1445344"/>
            <a:ext cx="51816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Rectangle 7"/>
          <p:cNvSpPr>
            <a:spLocks noChangeArrowheads="1"/>
          </p:cNvSpPr>
          <p:nvPr/>
        </p:nvSpPr>
        <p:spPr bwMode="auto">
          <a:xfrm>
            <a:off x="1086414" y="1324979"/>
            <a:ext cx="633694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uk-UA" b="0" dirty="0"/>
              <a:t>A </a:t>
            </a:r>
            <a:r>
              <a:rPr lang="en-US" altLang="uk-UA" dirty="0">
                <a:solidFill>
                  <a:srgbClr val="CC3300"/>
                </a:solidFill>
              </a:rPr>
              <a:t>switch</a:t>
            </a:r>
            <a:r>
              <a:rPr lang="en-US" altLang="uk-UA" b="0" dirty="0"/>
              <a:t> is a network device with multiple ports in one network whose task is to copy frames from one port to another.</a:t>
            </a:r>
          </a:p>
        </p:txBody>
      </p:sp>
      <p:sp>
        <p:nvSpPr>
          <p:cNvPr id="271368" name="Line 8"/>
          <p:cNvSpPr>
            <a:spLocks noChangeShapeType="1"/>
          </p:cNvSpPr>
          <p:nvPr/>
        </p:nvSpPr>
        <p:spPr bwMode="auto">
          <a:xfrm flipV="1">
            <a:off x="4444186" y="3699593"/>
            <a:ext cx="4648200" cy="228600"/>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uk-UA"/>
          </a:p>
        </p:txBody>
      </p:sp>
      <p:sp>
        <p:nvSpPr>
          <p:cNvPr id="271370" name="Line 10"/>
          <p:cNvSpPr>
            <a:spLocks noChangeShapeType="1"/>
          </p:cNvSpPr>
          <p:nvPr/>
        </p:nvSpPr>
        <p:spPr bwMode="auto">
          <a:xfrm flipV="1">
            <a:off x="4444186" y="2740743"/>
            <a:ext cx="3124200" cy="1143000"/>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uk-UA"/>
          </a:p>
        </p:txBody>
      </p:sp>
      <p:sp>
        <p:nvSpPr>
          <p:cNvPr id="271371" name="Line 11"/>
          <p:cNvSpPr>
            <a:spLocks noChangeShapeType="1"/>
          </p:cNvSpPr>
          <p:nvPr/>
        </p:nvSpPr>
        <p:spPr bwMode="auto">
          <a:xfrm>
            <a:off x="4444186" y="3959943"/>
            <a:ext cx="3657600" cy="1066800"/>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uk-UA"/>
          </a:p>
        </p:txBody>
      </p:sp>
      <p:sp>
        <p:nvSpPr>
          <p:cNvPr id="13" name="TextBox 12"/>
          <p:cNvSpPr txBox="1"/>
          <p:nvPr/>
        </p:nvSpPr>
        <p:spPr>
          <a:xfrm>
            <a:off x="1037248" y="614364"/>
            <a:ext cx="10479640" cy="769441"/>
          </a:xfrm>
          <a:prstGeom prst="rect">
            <a:avLst/>
          </a:prstGeom>
          <a:noFill/>
        </p:spPr>
        <p:txBody>
          <a:bodyPr wrap="square" rtlCol="0">
            <a:spAutoFit/>
          </a:bodyPr>
          <a:lstStyle/>
          <a:p>
            <a:r>
              <a:rPr lang="uk-UA" altLang="uk-UA" sz="4400" dirty="0"/>
              <a:t>B</a:t>
            </a:r>
            <a:r>
              <a:rPr lang="en-US" altLang="uk-UA" sz="4400" dirty="0" err="1"/>
              <a:t>asic</a:t>
            </a:r>
            <a:r>
              <a:rPr lang="uk-UA" altLang="uk-UA" sz="4400" dirty="0"/>
              <a:t> </a:t>
            </a:r>
            <a:r>
              <a:rPr lang="en-US" altLang="uk-UA" sz="4400" dirty="0"/>
              <a:t>hardware</a:t>
            </a:r>
            <a:r>
              <a:rPr lang="uk-UA" altLang="uk-UA" sz="4400" dirty="0"/>
              <a:t> </a:t>
            </a:r>
            <a:r>
              <a:rPr lang="en-US" altLang="uk-UA" sz="4400" dirty="0"/>
              <a:t>components</a:t>
            </a:r>
            <a:r>
              <a:rPr lang="uk-UA" altLang="uk-UA" sz="4400" dirty="0"/>
              <a:t> </a:t>
            </a:r>
            <a:endParaRPr lang="uk-UA" sz="4400" b="1"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2149" y="3612290"/>
            <a:ext cx="2349474" cy="1762105"/>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6956" y="2094420"/>
            <a:ext cx="2279860" cy="93692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8666" y="4861871"/>
            <a:ext cx="304070" cy="310079"/>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73827" y="4846047"/>
            <a:ext cx="304070" cy="310079"/>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5693" y="4861871"/>
            <a:ext cx="304070" cy="310079"/>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7540" y="4846047"/>
            <a:ext cx="304070" cy="310079"/>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53056" y="4852039"/>
            <a:ext cx="304070" cy="310079"/>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4940" y="4846047"/>
            <a:ext cx="304070" cy="31007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82098" y="4834063"/>
            <a:ext cx="304070" cy="310079"/>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0865" y="4861871"/>
            <a:ext cx="367054" cy="307988"/>
          </a:xfrm>
          <a:prstGeom prst="rect">
            <a:avLst/>
          </a:prstGeom>
        </p:spPr>
      </p:pic>
    </p:spTree>
    <p:extLst>
      <p:ext uri="{BB962C8B-B14F-4D97-AF65-F5344CB8AC3E}">
        <p14:creationId xmlns:p14="http://schemas.microsoft.com/office/powerpoint/2010/main" val="5214841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71373"/>
                                        </p:tgtEl>
                                        <p:attrNameLst>
                                          <p:attrName>style.visibility</p:attrName>
                                        </p:attrNameLst>
                                      </p:cBhvr>
                                      <p:to>
                                        <p:strVal val="visible"/>
                                      </p:to>
                                    </p:set>
                                    <p:anim calcmode="lin" valueType="num">
                                      <p:cBhvr additive="base">
                                        <p:cTn id="7" dur="500" fill="hold"/>
                                        <p:tgtEl>
                                          <p:spTgt spid="271373"/>
                                        </p:tgtEl>
                                        <p:attrNameLst>
                                          <p:attrName>ppt_x</p:attrName>
                                        </p:attrNameLst>
                                      </p:cBhvr>
                                      <p:tavLst>
                                        <p:tav tm="0">
                                          <p:val>
                                            <p:strVal val="0-#ppt_w/2"/>
                                          </p:val>
                                        </p:tav>
                                        <p:tav tm="100000">
                                          <p:val>
                                            <p:strVal val="#ppt_x"/>
                                          </p:val>
                                        </p:tav>
                                      </p:tavLst>
                                    </p:anim>
                                    <p:anim calcmode="lin" valueType="num">
                                      <p:cBhvr additive="base">
                                        <p:cTn id="8" dur="500" fill="hold"/>
                                        <p:tgtEl>
                                          <p:spTgt spid="271373"/>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71370"/>
                                        </p:tgtEl>
                                        <p:attrNameLst>
                                          <p:attrName>style.visibility</p:attrName>
                                        </p:attrNameLst>
                                      </p:cBhvr>
                                      <p:to>
                                        <p:strVal val="visible"/>
                                      </p:to>
                                    </p:set>
                                    <p:anim calcmode="lin" valueType="num">
                                      <p:cBhvr additive="base">
                                        <p:cTn id="11" dur="500" fill="hold"/>
                                        <p:tgtEl>
                                          <p:spTgt spid="271370"/>
                                        </p:tgtEl>
                                        <p:attrNameLst>
                                          <p:attrName>ppt_x</p:attrName>
                                        </p:attrNameLst>
                                      </p:cBhvr>
                                      <p:tavLst>
                                        <p:tav tm="0">
                                          <p:val>
                                            <p:strVal val="0-#ppt_w/2"/>
                                          </p:val>
                                        </p:tav>
                                        <p:tav tm="100000">
                                          <p:val>
                                            <p:strVal val="#ppt_x"/>
                                          </p:val>
                                        </p:tav>
                                      </p:tavLst>
                                    </p:anim>
                                    <p:anim calcmode="lin" valueType="num">
                                      <p:cBhvr additive="base">
                                        <p:cTn id="12" dur="500" fill="hold"/>
                                        <p:tgtEl>
                                          <p:spTgt spid="271370"/>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71368"/>
                                        </p:tgtEl>
                                        <p:attrNameLst>
                                          <p:attrName>style.visibility</p:attrName>
                                        </p:attrNameLst>
                                      </p:cBhvr>
                                      <p:to>
                                        <p:strVal val="visible"/>
                                      </p:to>
                                    </p:set>
                                    <p:anim calcmode="lin" valueType="num">
                                      <p:cBhvr additive="base">
                                        <p:cTn id="15" dur="500" fill="hold"/>
                                        <p:tgtEl>
                                          <p:spTgt spid="271368"/>
                                        </p:tgtEl>
                                        <p:attrNameLst>
                                          <p:attrName>ppt_x</p:attrName>
                                        </p:attrNameLst>
                                      </p:cBhvr>
                                      <p:tavLst>
                                        <p:tav tm="0">
                                          <p:val>
                                            <p:strVal val="0-#ppt_w/2"/>
                                          </p:val>
                                        </p:tav>
                                        <p:tav tm="100000">
                                          <p:val>
                                            <p:strVal val="#ppt_x"/>
                                          </p:val>
                                        </p:tav>
                                      </p:tavLst>
                                    </p:anim>
                                    <p:anim calcmode="lin" valueType="num">
                                      <p:cBhvr additive="base">
                                        <p:cTn id="16" dur="500" fill="hold"/>
                                        <p:tgtEl>
                                          <p:spTgt spid="271368"/>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71371"/>
                                        </p:tgtEl>
                                        <p:attrNameLst>
                                          <p:attrName>style.visibility</p:attrName>
                                        </p:attrNameLst>
                                      </p:cBhvr>
                                      <p:to>
                                        <p:strVal val="visible"/>
                                      </p:to>
                                    </p:set>
                                    <p:anim calcmode="lin" valueType="num">
                                      <p:cBhvr additive="base">
                                        <p:cTn id="19" dur="500" fill="hold"/>
                                        <p:tgtEl>
                                          <p:spTgt spid="271371"/>
                                        </p:tgtEl>
                                        <p:attrNameLst>
                                          <p:attrName>ppt_x</p:attrName>
                                        </p:attrNameLst>
                                      </p:cBhvr>
                                      <p:tavLst>
                                        <p:tav tm="0">
                                          <p:val>
                                            <p:strVal val="0-#ppt_w/2"/>
                                          </p:val>
                                        </p:tav>
                                        <p:tav tm="100000">
                                          <p:val>
                                            <p:strVal val="#ppt_x"/>
                                          </p:val>
                                        </p:tav>
                                      </p:tavLst>
                                    </p:anim>
                                    <p:anim calcmode="lin" valueType="num">
                                      <p:cBhvr additive="base">
                                        <p:cTn id="20" dur="500" fill="hold"/>
                                        <p:tgtEl>
                                          <p:spTgt spid="2713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MAC address</a:t>
            </a:r>
            <a:endParaRPr lang="uk-UA" sz="4400" b="1" dirty="0"/>
          </a:p>
        </p:txBody>
      </p:sp>
      <p:sp>
        <p:nvSpPr>
          <p:cNvPr id="12" name="TextBox 11"/>
          <p:cNvSpPr txBox="1">
            <a:spLocks noChangeArrowheads="1"/>
          </p:cNvSpPr>
          <p:nvPr/>
        </p:nvSpPr>
        <p:spPr bwMode="auto">
          <a:xfrm>
            <a:off x="1027416" y="1352526"/>
            <a:ext cx="1063580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2000" b="0" dirty="0"/>
              <a:t>A </a:t>
            </a:r>
            <a:r>
              <a:rPr lang="en-US" altLang="uk-UA" sz="2000" dirty="0">
                <a:solidFill>
                  <a:srgbClr val="C00000"/>
                </a:solidFill>
              </a:rPr>
              <a:t>media access control address </a:t>
            </a:r>
            <a:r>
              <a:rPr lang="en-US" altLang="uk-UA" sz="2000" b="0" dirty="0"/>
              <a:t>(</a:t>
            </a:r>
            <a:r>
              <a:rPr lang="en-US" altLang="uk-UA" sz="2000" dirty="0">
                <a:solidFill>
                  <a:srgbClr val="C00000"/>
                </a:solidFill>
              </a:rPr>
              <a:t>MAC address</a:t>
            </a:r>
            <a:r>
              <a:rPr lang="en-US" altLang="uk-UA" sz="2000" b="0" dirty="0"/>
              <a:t>) of a device is a unique identifier assigned to a network interface controller (NIC) for communications at the data link layer of a network segment. MAC addresses are used as a network address for most IEEE 802 network technologies, including Ethernet, Wi-Fi and Bluetooth.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303" y="3060038"/>
            <a:ext cx="2704684" cy="2689518"/>
          </a:xfrm>
          <a:prstGeom prst="rect">
            <a:avLst/>
          </a:prstGeom>
        </p:spPr>
      </p:pic>
      <p:sp>
        <p:nvSpPr>
          <p:cNvPr id="3" name="TextBox 2"/>
          <p:cNvSpPr txBox="1"/>
          <p:nvPr/>
        </p:nvSpPr>
        <p:spPr>
          <a:xfrm>
            <a:off x="5138383" y="5190301"/>
            <a:ext cx="3483552" cy="510268"/>
          </a:xfrm>
          <a:prstGeom prst="rect">
            <a:avLst/>
          </a:prstGeom>
          <a:noFill/>
        </p:spPr>
        <p:txBody>
          <a:bodyPr wrap="square" rtlCol="0">
            <a:spAutoFit/>
          </a:bodyPr>
          <a:lstStyle/>
          <a:p>
            <a:endParaRPr lang="uk-UA"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819" y="3111293"/>
            <a:ext cx="3709445" cy="2334142"/>
          </a:xfrm>
          <a:prstGeom prst="rect">
            <a:avLst/>
          </a:prstGeom>
        </p:spPr>
      </p:pic>
      <p:sp>
        <p:nvSpPr>
          <p:cNvPr id="9" name="TextBox 8"/>
          <p:cNvSpPr txBox="1"/>
          <p:nvPr/>
        </p:nvSpPr>
        <p:spPr>
          <a:xfrm>
            <a:off x="5161352" y="3614453"/>
            <a:ext cx="3380509" cy="584775"/>
          </a:xfrm>
          <a:prstGeom prst="rect">
            <a:avLst/>
          </a:prstGeom>
          <a:noFill/>
        </p:spPr>
        <p:txBody>
          <a:bodyPr wrap="square" rtlCol="0">
            <a:spAutoFit/>
          </a:bodyPr>
          <a:lstStyle/>
          <a:p>
            <a:r>
              <a:rPr lang="en-US" sz="3200" b="1" dirty="0"/>
              <a:t>1A:24:56:C4:68:B9</a:t>
            </a:r>
            <a:endParaRPr lang="uk-UA" sz="3200" b="1"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102" y="4199228"/>
            <a:ext cx="4249314" cy="1988211"/>
          </a:xfrm>
          <a:prstGeom prst="rect">
            <a:avLst/>
          </a:prstGeom>
        </p:spPr>
      </p:pic>
    </p:spTree>
    <p:extLst>
      <p:ext uri="{BB962C8B-B14F-4D97-AF65-F5344CB8AC3E}">
        <p14:creationId xmlns:p14="http://schemas.microsoft.com/office/powerpoint/2010/main" val="378797160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69" name="Rectangle 13"/>
          <p:cNvSpPr>
            <a:spLocks noChangeArrowheads="1"/>
          </p:cNvSpPr>
          <p:nvPr/>
        </p:nvSpPr>
        <p:spPr bwMode="auto">
          <a:xfrm>
            <a:off x="1340872" y="3696929"/>
            <a:ext cx="3231125" cy="2327785"/>
          </a:xfrm>
          <a:prstGeom prst="rect">
            <a:avLst/>
          </a:prstGeom>
          <a:solidFill>
            <a:schemeClr val="bg1"/>
          </a:solidFill>
          <a:ln w="28575">
            <a:solidFill>
              <a:srgbClr val="CC3300"/>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uk-UA"/>
          </a:p>
        </p:txBody>
      </p:sp>
      <p:sp>
        <p:nvSpPr>
          <p:cNvPr id="74756"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uk-UA" b="0"/>
          </a:p>
        </p:txBody>
      </p:sp>
      <p:sp>
        <p:nvSpPr>
          <p:cNvPr id="74757" name="Rectangle 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uk-UA" b="0"/>
          </a:p>
        </p:txBody>
      </p:sp>
      <p:pic>
        <p:nvPicPr>
          <p:cNvPr id="747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556" y="1384196"/>
            <a:ext cx="51816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9" name="Rectangle 7"/>
          <p:cNvSpPr>
            <a:spLocks noChangeArrowheads="1"/>
          </p:cNvSpPr>
          <p:nvPr/>
        </p:nvSpPr>
        <p:spPr bwMode="auto">
          <a:xfrm>
            <a:off x="1163894" y="1338015"/>
            <a:ext cx="70067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indent="0" eaLnBrk="1" hangingPunct="1"/>
            <a:r>
              <a:rPr lang="en-US" altLang="uk-UA" b="0" dirty="0"/>
              <a:t>A </a:t>
            </a:r>
            <a:r>
              <a:rPr lang="en-US" altLang="uk-UA" dirty="0">
                <a:solidFill>
                  <a:srgbClr val="CC3300"/>
                </a:solidFill>
              </a:rPr>
              <a:t>router</a:t>
            </a:r>
            <a:r>
              <a:rPr lang="en-US" altLang="uk-UA" b="0" dirty="0"/>
              <a:t> is a network device with interfaces in multiple networks whose task is to copy packets from one network to another.</a:t>
            </a:r>
          </a:p>
          <a:p>
            <a:pPr marL="0" indent="0" eaLnBrk="1" hangingPunct="1"/>
            <a:endParaRPr lang="uk-UA" altLang="uk-UA" sz="1200" b="0" i="1" dirty="0"/>
          </a:p>
        </p:txBody>
      </p:sp>
      <p:sp>
        <p:nvSpPr>
          <p:cNvPr id="275466" name="Line 10"/>
          <p:cNvSpPr>
            <a:spLocks noChangeShapeType="1"/>
          </p:cNvSpPr>
          <p:nvPr/>
        </p:nvSpPr>
        <p:spPr bwMode="auto">
          <a:xfrm flipV="1">
            <a:off x="4581832" y="4198373"/>
            <a:ext cx="3795252" cy="865240"/>
          </a:xfrm>
          <a:prstGeom prst="line">
            <a:avLst/>
          </a:prstGeom>
          <a:noFill/>
          <a:ln w="28575">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uk-UA"/>
          </a:p>
        </p:txBody>
      </p:sp>
      <p:sp>
        <p:nvSpPr>
          <p:cNvPr id="12" name="TextBox 11"/>
          <p:cNvSpPr txBox="1"/>
          <p:nvPr/>
        </p:nvSpPr>
        <p:spPr>
          <a:xfrm>
            <a:off x="1037248" y="614364"/>
            <a:ext cx="10479640" cy="769441"/>
          </a:xfrm>
          <a:prstGeom prst="rect">
            <a:avLst/>
          </a:prstGeom>
          <a:noFill/>
        </p:spPr>
        <p:txBody>
          <a:bodyPr wrap="square" rtlCol="0">
            <a:spAutoFit/>
          </a:bodyPr>
          <a:lstStyle/>
          <a:p>
            <a:r>
              <a:rPr lang="uk-UA" altLang="uk-UA" sz="4400" dirty="0"/>
              <a:t>B</a:t>
            </a:r>
            <a:r>
              <a:rPr lang="en-US" altLang="uk-UA" sz="4400" dirty="0" err="1"/>
              <a:t>asic</a:t>
            </a:r>
            <a:r>
              <a:rPr lang="uk-UA" altLang="uk-UA" sz="4400" dirty="0"/>
              <a:t> </a:t>
            </a:r>
            <a:r>
              <a:rPr lang="en-US" altLang="uk-UA" sz="4400" dirty="0"/>
              <a:t>hardware</a:t>
            </a:r>
            <a:r>
              <a:rPr lang="uk-UA" altLang="uk-UA" sz="4400" dirty="0"/>
              <a:t> </a:t>
            </a:r>
            <a:r>
              <a:rPr lang="en-US" altLang="uk-UA" sz="4400" dirty="0"/>
              <a:t>components</a:t>
            </a:r>
            <a:r>
              <a:rPr lang="uk-UA" altLang="uk-UA" sz="4400" dirty="0"/>
              <a:t> </a:t>
            </a:r>
            <a:endParaRPr lang="uk-UA" sz="4400" b="1"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4169" y="3952298"/>
            <a:ext cx="2904866" cy="1913411"/>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8314" y="4459116"/>
            <a:ext cx="452811" cy="439046"/>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1838" y="3945242"/>
            <a:ext cx="452811" cy="439046"/>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7672" y="5433719"/>
            <a:ext cx="452811" cy="439046"/>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7866" y="3977911"/>
            <a:ext cx="452811" cy="439046"/>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5000" y="4452803"/>
            <a:ext cx="452811" cy="439046"/>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5542" y="4906628"/>
            <a:ext cx="452811" cy="439046"/>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7865" y="5399782"/>
            <a:ext cx="452811" cy="439046"/>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9883" y="4893822"/>
            <a:ext cx="452811" cy="43904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1328" y="2138049"/>
            <a:ext cx="2635044" cy="1317522"/>
          </a:xfrm>
          <a:prstGeom prst="rect">
            <a:avLst/>
          </a:prstGeom>
        </p:spPr>
      </p:pic>
    </p:spTree>
    <p:extLst>
      <p:ext uri="{BB962C8B-B14F-4D97-AF65-F5344CB8AC3E}">
        <p14:creationId xmlns:p14="http://schemas.microsoft.com/office/powerpoint/2010/main" val="30334523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75469"/>
                                        </p:tgtEl>
                                        <p:attrNameLst>
                                          <p:attrName>style.visibility</p:attrName>
                                        </p:attrNameLst>
                                      </p:cBhvr>
                                      <p:to>
                                        <p:strVal val="visible"/>
                                      </p:to>
                                    </p:set>
                                    <p:anim calcmode="lin" valueType="num">
                                      <p:cBhvr additive="base">
                                        <p:cTn id="7" dur="500" fill="hold"/>
                                        <p:tgtEl>
                                          <p:spTgt spid="275469"/>
                                        </p:tgtEl>
                                        <p:attrNameLst>
                                          <p:attrName>ppt_x</p:attrName>
                                        </p:attrNameLst>
                                      </p:cBhvr>
                                      <p:tavLst>
                                        <p:tav tm="0">
                                          <p:val>
                                            <p:strVal val="0-#ppt_w/2"/>
                                          </p:val>
                                        </p:tav>
                                        <p:tav tm="100000">
                                          <p:val>
                                            <p:strVal val="#ppt_x"/>
                                          </p:val>
                                        </p:tav>
                                      </p:tavLst>
                                    </p:anim>
                                    <p:anim calcmode="lin" valueType="num">
                                      <p:cBhvr additive="base">
                                        <p:cTn id="8" dur="500" fill="hold"/>
                                        <p:tgtEl>
                                          <p:spTgt spid="275469"/>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75466"/>
                                        </p:tgtEl>
                                        <p:attrNameLst>
                                          <p:attrName>style.visibility</p:attrName>
                                        </p:attrNameLst>
                                      </p:cBhvr>
                                      <p:to>
                                        <p:strVal val="visible"/>
                                      </p:to>
                                    </p:set>
                                    <p:anim calcmode="lin" valueType="num">
                                      <p:cBhvr additive="base">
                                        <p:cTn id="11" dur="500" fill="hold"/>
                                        <p:tgtEl>
                                          <p:spTgt spid="275466"/>
                                        </p:tgtEl>
                                        <p:attrNameLst>
                                          <p:attrName>ppt_x</p:attrName>
                                        </p:attrNameLst>
                                      </p:cBhvr>
                                      <p:tavLst>
                                        <p:tav tm="0">
                                          <p:val>
                                            <p:strVal val="0-#ppt_w/2"/>
                                          </p:val>
                                        </p:tav>
                                        <p:tav tm="100000">
                                          <p:val>
                                            <p:strVal val="#ppt_x"/>
                                          </p:val>
                                        </p:tav>
                                      </p:tavLst>
                                    </p:anim>
                                    <p:anim calcmode="lin" valueType="num">
                                      <p:cBhvr additive="base">
                                        <p:cTn id="12" dur="500" fill="hold"/>
                                        <p:tgtEl>
                                          <p:spTgt spid="275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OSI model: IP Packet</a:t>
            </a:r>
            <a:endParaRPr lang="uk-UA" sz="4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387" y="1281616"/>
            <a:ext cx="8947451" cy="4760903"/>
          </a:xfrm>
          <a:prstGeom prst="rect">
            <a:avLst/>
          </a:prstGeom>
        </p:spPr>
      </p:pic>
    </p:spTree>
    <p:extLst>
      <p:ext uri="{BB962C8B-B14F-4D97-AF65-F5344CB8AC3E}">
        <p14:creationId xmlns:p14="http://schemas.microsoft.com/office/powerpoint/2010/main" val="363891963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An exchange using the OSI model</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576" y="1461593"/>
            <a:ext cx="7882904" cy="4695367"/>
          </a:xfrm>
          <a:prstGeom prst="rect">
            <a:avLst/>
          </a:prstGeom>
        </p:spPr>
      </p:pic>
      <p:sp>
        <p:nvSpPr>
          <p:cNvPr id="36" name="TextBox 35"/>
          <p:cNvSpPr txBox="1">
            <a:spLocks noChangeArrowheads="1"/>
          </p:cNvSpPr>
          <p:nvPr/>
        </p:nvSpPr>
        <p:spPr bwMode="auto">
          <a:xfrm>
            <a:off x="9011920" y="2393381"/>
            <a:ext cx="25095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2000" dirty="0">
                <a:solidFill>
                  <a:schemeClr val="tx1">
                    <a:lumMod val="50000"/>
                    <a:lumOff val="50000"/>
                  </a:schemeClr>
                </a:solidFill>
              </a:rPr>
              <a:t>Application layer</a:t>
            </a:r>
          </a:p>
        </p:txBody>
      </p:sp>
      <p:sp>
        <p:nvSpPr>
          <p:cNvPr id="37" name="TextBox 36"/>
          <p:cNvSpPr txBox="1">
            <a:spLocks noChangeArrowheads="1"/>
          </p:cNvSpPr>
          <p:nvPr/>
        </p:nvSpPr>
        <p:spPr bwMode="auto">
          <a:xfrm>
            <a:off x="9011920" y="2822205"/>
            <a:ext cx="24079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2000" dirty="0">
                <a:solidFill>
                  <a:schemeClr val="tx1">
                    <a:lumMod val="50000"/>
                    <a:lumOff val="50000"/>
                  </a:schemeClr>
                </a:solidFill>
              </a:rPr>
              <a:t>Presentation</a:t>
            </a:r>
            <a:r>
              <a:rPr lang="en-US" altLang="uk-UA" sz="2000" b="0" dirty="0">
                <a:solidFill>
                  <a:schemeClr val="tx1">
                    <a:lumMod val="50000"/>
                    <a:lumOff val="50000"/>
                  </a:schemeClr>
                </a:solidFill>
              </a:rPr>
              <a:t> </a:t>
            </a:r>
            <a:r>
              <a:rPr lang="en-US" altLang="uk-UA" sz="2000" dirty="0">
                <a:solidFill>
                  <a:schemeClr val="tx1">
                    <a:lumMod val="50000"/>
                    <a:lumOff val="50000"/>
                  </a:schemeClr>
                </a:solidFill>
              </a:rPr>
              <a:t>layer</a:t>
            </a:r>
          </a:p>
        </p:txBody>
      </p:sp>
      <p:sp>
        <p:nvSpPr>
          <p:cNvPr id="38" name="TextBox 37"/>
          <p:cNvSpPr txBox="1">
            <a:spLocks noChangeArrowheads="1"/>
          </p:cNvSpPr>
          <p:nvPr/>
        </p:nvSpPr>
        <p:spPr bwMode="auto">
          <a:xfrm>
            <a:off x="9011920" y="3251029"/>
            <a:ext cx="21539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2000" dirty="0">
                <a:solidFill>
                  <a:schemeClr val="tx1">
                    <a:lumMod val="50000"/>
                    <a:lumOff val="50000"/>
                  </a:schemeClr>
                </a:solidFill>
              </a:rPr>
              <a:t>Session layer</a:t>
            </a:r>
          </a:p>
        </p:txBody>
      </p:sp>
      <p:sp>
        <p:nvSpPr>
          <p:cNvPr id="39" name="TextBox 38"/>
          <p:cNvSpPr txBox="1">
            <a:spLocks noChangeArrowheads="1"/>
          </p:cNvSpPr>
          <p:nvPr/>
        </p:nvSpPr>
        <p:spPr bwMode="auto">
          <a:xfrm>
            <a:off x="9011920" y="3698068"/>
            <a:ext cx="21539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2000" dirty="0">
                <a:solidFill>
                  <a:schemeClr val="tx1">
                    <a:lumMod val="50000"/>
                    <a:lumOff val="50000"/>
                  </a:schemeClr>
                </a:solidFill>
              </a:rPr>
              <a:t>Transport</a:t>
            </a:r>
            <a:r>
              <a:rPr lang="en-US" altLang="uk-UA" sz="2000" b="0" dirty="0"/>
              <a:t> </a:t>
            </a:r>
            <a:r>
              <a:rPr lang="en-US" altLang="uk-UA" sz="2000" dirty="0">
                <a:solidFill>
                  <a:schemeClr val="tx1">
                    <a:lumMod val="50000"/>
                    <a:lumOff val="50000"/>
                  </a:schemeClr>
                </a:solidFill>
              </a:rPr>
              <a:t>layer</a:t>
            </a:r>
          </a:p>
        </p:txBody>
      </p:sp>
      <p:sp>
        <p:nvSpPr>
          <p:cNvPr id="40" name="TextBox 39"/>
          <p:cNvSpPr txBox="1">
            <a:spLocks noChangeArrowheads="1"/>
          </p:cNvSpPr>
          <p:nvPr/>
        </p:nvSpPr>
        <p:spPr bwMode="auto">
          <a:xfrm>
            <a:off x="9022080" y="4095691"/>
            <a:ext cx="21539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2000" dirty="0">
                <a:solidFill>
                  <a:schemeClr val="tx1">
                    <a:lumMod val="50000"/>
                    <a:lumOff val="50000"/>
                  </a:schemeClr>
                </a:solidFill>
              </a:rPr>
              <a:t>Network layer</a:t>
            </a:r>
          </a:p>
        </p:txBody>
      </p:sp>
      <p:sp>
        <p:nvSpPr>
          <p:cNvPr id="41" name="TextBox 40"/>
          <p:cNvSpPr txBox="1">
            <a:spLocks noChangeArrowheads="1"/>
          </p:cNvSpPr>
          <p:nvPr/>
        </p:nvSpPr>
        <p:spPr bwMode="auto">
          <a:xfrm>
            <a:off x="9042400" y="4542529"/>
            <a:ext cx="21539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2000" dirty="0">
                <a:solidFill>
                  <a:schemeClr val="tx1">
                    <a:lumMod val="50000"/>
                    <a:lumOff val="50000"/>
                  </a:schemeClr>
                </a:solidFill>
              </a:rPr>
              <a:t>Data link layer</a:t>
            </a:r>
          </a:p>
        </p:txBody>
      </p:sp>
      <p:sp>
        <p:nvSpPr>
          <p:cNvPr id="55" name="TextBox 54"/>
          <p:cNvSpPr txBox="1">
            <a:spLocks noChangeArrowheads="1"/>
          </p:cNvSpPr>
          <p:nvPr/>
        </p:nvSpPr>
        <p:spPr bwMode="auto">
          <a:xfrm>
            <a:off x="9072880" y="4940152"/>
            <a:ext cx="21539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2000" dirty="0">
                <a:solidFill>
                  <a:schemeClr val="tx1">
                    <a:lumMod val="50000"/>
                    <a:lumOff val="50000"/>
                  </a:schemeClr>
                </a:solidFill>
              </a:rPr>
              <a:t>Physical layer</a:t>
            </a:r>
          </a:p>
        </p:txBody>
      </p:sp>
      <p:cxnSp>
        <p:nvCxnSpPr>
          <p:cNvPr id="6" name="Straight Arrow Connector 5"/>
          <p:cNvCxnSpPr/>
          <p:nvPr/>
        </p:nvCxnSpPr>
        <p:spPr>
          <a:xfrm flipH="1" flipV="1">
            <a:off x="8605521" y="2186346"/>
            <a:ext cx="29537" cy="3359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a:off x="874574" y="2186346"/>
            <a:ext cx="18473" cy="33555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p:cNvSpPr txBox="1">
            <a:spLocks noChangeArrowheads="1"/>
          </p:cNvSpPr>
          <p:nvPr/>
        </p:nvSpPr>
        <p:spPr bwMode="auto">
          <a:xfrm>
            <a:off x="407656" y="5567935"/>
            <a:ext cx="14408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1400" dirty="0"/>
              <a:t>encapsulation</a:t>
            </a:r>
          </a:p>
        </p:txBody>
      </p:sp>
      <p:sp>
        <p:nvSpPr>
          <p:cNvPr id="30" name="TextBox 29"/>
          <p:cNvSpPr txBox="1">
            <a:spLocks noChangeArrowheads="1"/>
          </p:cNvSpPr>
          <p:nvPr/>
        </p:nvSpPr>
        <p:spPr bwMode="auto">
          <a:xfrm>
            <a:off x="8134004" y="5550559"/>
            <a:ext cx="14408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1400" dirty="0" err="1"/>
              <a:t>decapsulation</a:t>
            </a:r>
            <a:endParaRPr lang="en-US" altLang="uk-UA" sz="1400" dirty="0"/>
          </a:p>
        </p:txBody>
      </p:sp>
    </p:spTree>
    <p:extLst>
      <p:ext uri="{BB962C8B-B14F-4D97-AF65-F5344CB8AC3E}">
        <p14:creationId xmlns:p14="http://schemas.microsoft.com/office/powerpoint/2010/main" val="105559748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098736"/>
            <a:ext cx="8326721" cy="5180333"/>
          </a:xfrm>
          <a:prstGeom prst="rect">
            <a:avLst/>
          </a:prstGeom>
        </p:spPr>
      </p:pic>
      <p:sp>
        <p:nvSpPr>
          <p:cNvPr id="3" name="TextBox 2">
            <a:extLst>
              <a:ext uri="{FF2B5EF4-FFF2-40B4-BE49-F238E27FC236}">
                <a16:creationId xmlns:a16="http://schemas.microsoft.com/office/drawing/2014/main" id="{44B0DD28-DE0A-495C-A0A9-EA9B35F5F1F6}"/>
              </a:ext>
            </a:extLst>
          </p:cNvPr>
          <p:cNvSpPr txBox="1"/>
          <p:nvPr/>
        </p:nvSpPr>
        <p:spPr>
          <a:xfrm>
            <a:off x="946136" y="278495"/>
            <a:ext cx="10479640" cy="769441"/>
          </a:xfrm>
          <a:prstGeom prst="rect">
            <a:avLst/>
          </a:prstGeom>
          <a:noFill/>
        </p:spPr>
        <p:txBody>
          <a:bodyPr wrap="square" rtlCol="0">
            <a:spAutoFit/>
          </a:bodyPr>
          <a:lstStyle/>
          <a:p>
            <a:r>
              <a:rPr lang="en-US" sz="4400" b="1" dirty="0"/>
              <a:t>An exchange using the OSI model</a:t>
            </a:r>
            <a:endParaRPr lang="uk-UA" sz="4400" b="1" dirty="0"/>
          </a:p>
        </p:txBody>
      </p:sp>
    </p:spTree>
    <p:extLst>
      <p:ext uri="{BB962C8B-B14F-4D97-AF65-F5344CB8AC3E}">
        <p14:creationId xmlns:p14="http://schemas.microsoft.com/office/powerpoint/2010/main" val="31134260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DHCP Server</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5" y="1219644"/>
            <a:ext cx="11223261" cy="3597640"/>
          </a:xfrm>
          <a:prstGeom prst="rect">
            <a:avLst/>
          </a:prstGeom>
        </p:spPr>
      </p:pic>
    </p:spTree>
    <p:extLst>
      <p:ext uri="{BB962C8B-B14F-4D97-AF65-F5344CB8AC3E}">
        <p14:creationId xmlns:p14="http://schemas.microsoft.com/office/powerpoint/2010/main" val="59012544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264" y="1718170"/>
            <a:ext cx="7495709" cy="389200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50" y="1143070"/>
            <a:ext cx="3430011" cy="2751631"/>
          </a:xfrm>
          <a:prstGeom prst="rect">
            <a:avLst/>
          </a:prstGeom>
        </p:spPr>
      </p:pic>
      <p:sp>
        <p:nvSpPr>
          <p:cNvPr id="5" name="TextBox 4"/>
          <p:cNvSpPr txBox="1"/>
          <p:nvPr/>
        </p:nvSpPr>
        <p:spPr>
          <a:xfrm>
            <a:off x="962762" y="373629"/>
            <a:ext cx="10479640" cy="769441"/>
          </a:xfrm>
          <a:prstGeom prst="rect">
            <a:avLst/>
          </a:prstGeom>
          <a:noFill/>
        </p:spPr>
        <p:txBody>
          <a:bodyPr wrap="square" rtlCol="0">
            <a:spAutoFit/>
          </a:bodyPr>
          <a:lstStyle/>
          <a:p>
            <a:r>
              <a:rPr lang="en-US" sz="4400" b="1" dirty="0"/>
              <a:t>Domain Name System</a:t>
            </a:r>
            <a:endParaRPr lang="uk-UA" sz="4400" b="1"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50" y="3718110"/>
            <a:ext cx="3441270" cy="1892063"/>
          </a:xfrm>
          <a:prstGeom prst="rect">
            <a:avLst/>
          </a:prstGeom>
        </p:spPr>
      </p:pic>
    </p:spTree>
    <p:extLst>
      <p:ext uri="{BB962C8B-B14F-4D97-AF65-F5344CB8AC3E}">
        <p14:creationId xmlns:p14="http://schemas.microsoft.com/office/powerpoint/2010/main" val="331052034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140" y="252408"/>
            <a:ext cx="8546581" cy="5644243"/>
          </a:xfrm>
          <a:prstGeom prst="rect">
            <a:avLst/>
          </a:prstGeom>
        </p:spPr>
      </p:pic>
    </p:spTree>
    <p:extLst>
      <p:ext uri="{BB962C8B-B14F-4D97-AF65-F5344CB8AC3E}">
        <p14:creationId xmlns:p14="http://schemas.microsoft.com/office/powerpoint/2010/main" val="342972090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NETWORKING AGENDA</a:t>
            </a:r>
            <a:endParaRPr lang="uk-UA" dirty="0"/>
          </a:p>
        </p:txBody>
      </p:sp>
      <p:sp>
        <p:nvSpPr>
          <p:cNvPr id="7" name="Text Placeholder 6"/>
          <p:cNvSpPr>
            <a:spLocks noGrp="1"/>
          </p:cNvSpPr>
          <p:nvPr>
            <p:ph type="body" sz="quarter" idx="10"/>
          </p:nvPr>
        </p:nvSpPr>
        <p:spPr>
          <a:xfrm>
            <a:off x="685800" y="1789616"/>
            <a:ext cx="10820400" cy="3429000"/>
          </a:xfrm>
        </p:spPr>
        <p:txBody>
          <a:bodyPr/>
          <a:lstStyle/>
          <a:p>
            <a:pPr marL="342900" lvl="1" indent="-342900">
              <a:spcBef>
                <a:spcPts val="0"/>
              </a:spcBef>
              <a:spcAft>
                <a:spcPts val="1142"/>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Basics definition</a:t>
            </a:r>
          </a:p>
          <a:p>
            <a:pPr marL="342900" lvl="1" indent="-342900">
              <a:spcBef>
                <a:spcPts val="0"/>
              </a:spcBef>
              <a:spcAft>
                <a:spcPts val="1142"/>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OSI model</a:t>
            </a:r>
          </a:p>
          <a:p>
            <a:pPr marL="342900" lvl="1" indent="-342900">
              <a:spcBef>
                <a:spcPts val="0"/>
              </a:spcBef>
              <a:spcAft>
                <a:spcPts val="1142"/>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Network Access layer</a:t>
            </a:r>
          </a:p>
          <a:p>
            <a:pPr marL="342900" lvl="1" indent="-342900">
              <a:spcBef>
                <a:spcPts val="0"/>
              </a:spcBef>
              <a:spcAft>
                <a:spcPts val="1142"/>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Network layer</a:t>
            </a:r>
          </a:p>
          <a:p>
            <a:pPr marL="342900" lvl="1" indent="-342900">
              <a:spcBef>
                <a:spcPts val="0"/>
              </a:spcBef>
              <a:spcAft>
                <a:spcPts val="1142"/>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Transport layer</a:t>
            </a:r>
          </a:p>
          <a:p>
            <a:pPr marL="342900" lvl="1" indent="-342900">
              <a:spcBef>
                <a:spcPts val="0"/>
              </a:spcBef>
              <a:spcAft>
                <a:spcPts val="1142"/>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Application layer</a:t>
            </a:r>
          </a:p>
          <a:p>
            <a:pPr marL="342900" indent="-342900">
              <a:buFont typeface="Arial" panose="020B0604020202020204" pitchFamily="34" charset="0"/>
              <a:buChar char="•"/>
            </a:pPr>
            <a:endParaRPr lang="uk-UA"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958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2948" y="747252"/>
            <a:ext cx="6754762" cy="369332"/>
          </a:xfrm>
          <a:prstGeom prst="rect">
            <a:avLst/>
          </a:prstGeom>
          <a:noFill/>
        </p:spPr>
        <p:txBody>
          <a:bodyPr wrap="square" rtlCol="0">
            <a:spAutoFit/>
          </a:bodyPr>
          <a:lstStyle/>
          <a:p>
            <a:r>
              <a:rPr lang="en-US" b="1" dirty="0"/>
              <a:t>C:\Windows\System32\drivers\etc\hosts</a:t>
            </a:r>
            <a:endParaRPr lang="uk-UA"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48" y="1424448"/>
            <a:ext cx="5167129" cy="3713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204" y="931918"/>
            <a:ext cx="3768500" cy="4919987"/>
          </a:xfrm>
          <a:prstGeom prst="rect">
            <a:avLst/>
          </a:prstGeom>
        </p:spPr>
      </p:pic>
    </p:spTree>
    <p:extLst>
      <p:ext uri="{BB962C8B-B14F-4D97-AF65-F5344CB8AC3E}">
        <p14:creationId xmlns:p14="http://schemas.microsoft.com/office/powerpoint/2010/main" val="307611589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Domain Name System</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114" y="1281616"/>
            <a:ext cx="8797994" cy="4556241"/>
          </a:xfrm>
          <a:prstGeom prst="rect">
            <a:avLst/>
          </a:prstGeom>
        </p:spPr>
      </p:pic>
    </p:spTree>
    <p:extLst>
      <p:ext uri="{BB962C8B-B14F-4D97-AF65-F5344CB8AC3E}">
        <p14:creationId xmlns:p14="http://schemas.microsoft.com/office/powerpoint/2010/main" val="127673340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39489" y="457411"/>
            <a:ext cx="10479640" cy="769441"/>
          </a:xfrm>
          <a:prstGeom prst="rect">
            <a:avLst/>
          </a:prstGeom>
          <a:noFill/>
        </p:spPr>
        <p:txBody>
          <a:bodyPr wrap="square" rtlCol="0">
            <a:spAutoFit/>
          </a:bodyPr>
          <a:lstStyle/>
          <a:p>
            <a:r>
              <a:rPr lang="en-US" sz="4400" b="1" dirty="0"/>
              <a:t>Hierarchy of domain names</a:t>
            </a:r>
            <a:endParaRPr lang="uk-UA" sz="4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06" y="1343770"/>
            <a:ext cx="11105976" cy="5192201"/>
          </a:xfrm>
          <a:prstGeom prst="rect">
            <a:avLst/>
          </a:prstGeom>
        </p:spPr>
      </p:pic>
    </p:spTree>
    <p:extLst>
      <p:ext uri="{BB962C8B-B14F-4D97-AF65-F5344CB8AC3E}">
        <p14:creationId xmlns:p14="http://schemas.microsoft.com/office/powerpoint/2010/main" val="254629053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50000" y="512174"/>
            <a:ext cx="10479640" cy="769441"/>
          </a:xfrm>
          <a:prstGeom prst="rect">
            <a:avLst/>
          </a:prstGeom>
          <a:noFill/>
        </p:spPr>
        <p:txBody>
          <a:bodyPr wrap="square" rtlCol="0">
            <a:spAutoFit/>
          </a:bodyPr>
          <a:lstStyle/>
          <a:p>
            <a:r>
              <a:rPr lang="en-US" sz="4400" b="1" dirty="0"/>
              <a:t>Application layer: Client-Server model</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914" y="2280778"/>
            <a:ext cx="6767333" cy="2473815"/>
          </a:xfrm>
          <a:prstGeom prst="rect">
            <a:avLst/>
          </a:prstGeom>
        </p:spPr>
      </p:pic>
      <p:sp>
        <p:nvSpPr>
          <p:cNvPr id="5" name="TextBox 4"/>
          <p:cNvSpPr txBox="1"/>
          <p:nvPr/>
        </p:nvSpPr>
        <p:spPr>
          <a:xfrm>
            <a:off x="950000" y="1370794"/>
            <a:ext cx="10634472" cy="923330"/>
          </a:xfrm>
          <a:prstGeom prst="rect">
            <a:avLst/>
          </a:prstGeom>
          <a:noFill/>
        </p:spPr>
        <p:txBody>
          <a:bodyPr wrap="square" rtlCol="0">
            <a:spAutoFit/>
          </a:bodyPr>
          <a:lstStyle/>
          <a:p>
            <a:pPr algn="just">
              <a:defRPr/>
            </a:pPr>
            <a:r>
              <a:rPr lang="uk-UA" altLang="uk-UA" b="1" dirty="0" err="1">
                <a:solidFill>
                  <a:srgbClr val="C00000"/>
                </a:solidFill>
              </a:rPr>
              <a:t>Web</a:t>
            </a:r>
            <a:r>
              <a:rPr lang="uk-UA" altLang="uk-UA" b="1" dirty="0">
                <a:solidFill>
                  <a:srgbClr val="C00000"/>
                </a:solidFill>
              </a:rPr>
              <a:t> </a:t>
            </a:r>
            <a:r>
              <a:rPr lang="uk-UA" altLang="uk-UA" b="1" dirty="0" err="1">
                <a:solidFill>
                  <a:srgbClr val="C00000"/>
                </a:solidFill>
              </a:rPr>
              <a:t>server</a:t>
            </a:r>
            <a:r>
              <a:rPr lang="en-US" altLang="uk-UA" b="1" dirty="0">
                <a:solidFill>
                  <a:srgbClr val="C00000"/>
                </a:solidFill>
              </a:rPr>
              <a:t> </a:t>
            </a:r>
            <a:r>
              <a:rPr lang="en-US" altLang="uk-UA" dirty="0"/>
              <a:t>(</a:t>
            </a:r>
            <a:r>
              <a:rPr lang="en-US" dirty="0"/>
              <a:t>Web</a:t>
            </a:r>
            <a:r>
              <a:rPr lang="uk-UA" dirty="0"/>
              <a:t>\</a:t>
            </a:r>
            <a:r>
              <a:rPr lang="en-US" dirty="0"/>
              <a:t> Application Servers, DB Servers, Mail Servers</a:t>
            </a:r>
            <a:r>
              <a:rPr lang="en-US" altLang="uk-UA" dirty="0"/>
              <a:t>)</a:t>
            </a:r>
            <a:r>
              <a:rPr lang="uk-UA" altLang="uk-UA" dirty="0"/>
              <a:t> </a:t>
            </a:r>
            <a:r>
              <a:rPr lang="uk-UA" altLang="uk-UA" dirty="0" err="1"/>
              <a:t>and</a:t>
            </a:r>
            <a:r>
              <a:rPr lang="uk-UA" altLang="uk-UA" dirty="0"/>
              <a:t> </a:t>
            </a:r>
            <a:r>
              <a:rPr lang="uk-UA" altLang="uk-UA" b="1" dirty="0" err="1">
                <a:solidFill>
                  <a:srgbClr val="C00000"/>
                </a:solidFill>
              </a:rPr>
              <a:t>web</a:t>
            </a:r>
            <a:r>
              <a:rPr lang="uk-UA" altLang="uk-UA" b="1" dirty="0">
                <a:solidFill>
                  <a:srgbClr val="C00000"/>
                </a:solidFill>
              </a:rPr>
              <a:t> </a:t>
            </a:r>
            <a:r>
              <a:rPr lang="en-US" altLang="uk-UA" b="1" dirty="0">
                <a:solidFill>
                  <a:srgbClr val="C00000"/>
                </a:solidFill>
              </a:rPr>
              <a:t>client </a:t>
            </a:r>
            <a:r>
              <a:rPr lang="en-US" altLang="uk-UA" dirty="0"/>
              <a:t>(web browsers)</a:t>
            </a:r>
            <a:r>
              <a:rPr lang="en-US" altLang="uk-UA" dirty="0">
                <a:solidFill>
                  <a:srgbClr val="C00000"/>
                </a:solidFill>
              </a:rPr>
              <a:t> </a:t>
            </a:r>
            <a:r>
              <a:rPr lang="uk-UA" altLang="uk-UA" dirty="0" err="1"/>
              <a:t>use</a:t>
            </a:r>
            <a:r>
              <a:rPr lang="uk-UA" altLang="uk-UA" dirty="0"/>
              <a:t> </a:t>
            </a:r>
            <a:r>
              <a:rPr lang="uk-UA" altLang="uk-UA" dirty="0" err="1"/>
              <a:t>Hypertext</a:t>
            </a:r>
            <a:r>
              <a:rPr lang="uk-UA" altLang="uk-UA" dirty="0"/>
              <a:t> </a:t>
            </a:r>
            <a:r>
              <a:rPr lang="uk-UA" altLang="uk-UA" dirty="0" err="1"/>
              <a:t>Transport</a:t>
            </a:r>
            <a:r>
              <a:rPr lang="uk-UA" altLang="uk-UA" dirty="0"/>
              <a:t> </a:t>
            </a:r>
            <a:r>
              <a:rPr lang="uk-UA" altLang="uk-UA" dirty="0" err="1"/>
              <a:t>Protocol</a:t>
            </a:r>
            <a:r>
              <a:rPr lang="uk-UA" altLang="uk-UA" dirty="0"/>
              <a:t> (</a:t>
            </a:r>
            <a:r>
              <a:rPr lang="uk-UA" altLang="uk-UA" b="1" dirty="0"/>
              <a:t>HTTP</a:t>
            </a:r>
            <a:r>
              <a:rPr lang="uk-UA" altLang="uk-UA" dirty="0"/>
              <a:t>) </a:t>
            </a:r>
            <a:r>
              <a:rPr lang="uk-UA" altLang="uk-UA" dirty="0" err="1"/>
              <a:t>to</a:t>
            </a:r>
            <a:r>
              <a:rPr lang="uk-UA" altLang="uk-UA" dirty="0"/>
              <a:t> </a:t>
            </a:r>
            <a:r>
              <a:rPr lang="uk-UA" altLang="uk-UA" dirty="0" err="1"/>
              <a:t>communicate</a:t>
            </a:r>
            <a:r>
              <a:rPr lang="uk-UA" altLang="uk-UA" dirty="0"/>
              <a:t>. HTTP </a:t>
            </a:r>
            <a:r>
              <a:rPr lang="uk-UA" altLang="uk-UA" dirty="0" err="1"/>
              <a:t>protocol</a:t>
            </a:r>
            <a:r>
              <a:rPr lang="uk-UA" altLang="uk-UA" dirty="0"/>
              <a:t> </a:t>
            </a:r>
            <a:r>
              <a:rPr lang="uk-UA" altLang="uk-UA" dirty="0" err="1"/>
              <a:t>determine</a:t>
            </a:r>
            <a:r>
              <a:rPr lang="uk-UA" altLang="uk-UA" dirty="0"/>
              <a:t> </a:t>
            </a:r>
            <a:r>
              <a:rPr lang="uk-UA" altLang="uk-UA" dirty="0" err="1"/>
              <a:t>the</a:t>
            </a:r>
            <a:r>
              <a:rPr lang="uk-UA" altLang="uk-UA" dirty="0"/>
              <a:t> </a:t>
            </a:r>
            <a:r>
              <a:rPr lang="uk-UA" altLang="uk-UA" dirty="0" err="1"/>
              <a:t>way</a:t>
            </a:r>
            <a:r>
              <a:rPr lang="uk-UA" altLang="uk-UA" dirty="0"/>
              <a:t> </a:t>
            </a:r>
            <a:r>
              <a:rPr lang="uk-UA" altLang="uk-UA" dirty="0" err="1"/>
              <a:t>web</a:t>
            </a:r>
            <a:r>
              <a:rPr lang="uk-UA" altLang="uk-UA" dirty="0"/>
              <a:t> </a:t>
            </a:r>
            <a:r>
              <a:rPr lang="uk-UA" altLang="uk-UA" dirty="0" err="1"/>
              <a:t>browser</a:t>
            </a:r>
            <a:r>
              <a:rPr lang="uk-UA" altLang="uk-UA" dirty="0"/>
              <a:t> </a:t>
            </a:r>
            <a:r>
              <a:rPr lang="uk-UA" altLang="uk-UA" dirty="0" err="1"/>
              <a:t>and</a:t>
            </a:r>
            <a:r>
              <a:rPr lang="uk-UA" altLang="uk-UA" dirty="0"/>
              <a:t> </a:t>
            </a:r>
            <a:r>
              <a:rPr lang="uk-UA" altLang="uk-UA" dirty="0" err="1"/>
              <a:t>web</a:t>
            </a:r>
            <a:r>
              <a:rPr lang="uk-UA" altLang="uk-UA" dirty="0"/>
              <a:t> </a:t>
            </a:r>
            <a:r>
              <a:rPr lang="uk-UA" altLang="uk-UA" dirty="0" err="1"/>
              <a:t>server</a:t>
            </a:r>
            <a:r>
              <a:rPr lang="uk-UA" altLang="uk-UA" dirty="0"/>
              <a:t> </a:t>
            </a:r>
            <a:r>
              <a:rPr lang="uk-UA" altLang="uk-UA" dirty="0" err="1"/>
              <a:t>to</a:t>
            </a:r>
            <a:r>
              <a:rPr lang="uk-UA" altLang="uk-UA" dirty="0"/>
              <a:t> </a:t>
            </a:r>
            <a:r>
              <a:rPr lang="uk-UA" altLang="uk-UA" dirty="0" err="1"/>
              <a:t>send</a:t>
            </a:r>
            <a:r>
              <a:rPr lang="uk-UA" altLang="uk-UA" dirty="0"/>
              <a:t> </a:t>
            </a:r>
            <a:r>
              <a:rPr lang="uk-UA" altLang="uk-UA" dirty="0" err="1"/>
              <a:t>message</a:t>
            </a:r>
            <a:r>
              <a:rPr lang="uk-UA" altLang="uk-UA" dirty="0"/>
              <a:t> </a:t>
            </a:r>
            <a:r>
              <a:rPr lang="uk-UA" altLang="uk-UA" dirty="0" err="1"/>
              <a:t>to</a:t>
            </a:r>
            <a:r>
              <a:rPr lang="uk-UA" altLang="uk-UA" dirty="0"/>
              <a:t> </a:t>
            </a:r>
            <a:r>
              <a:rPr lang="uk-UA" altLang="uk-UA" dirty="0" err="1"/>
              <a:t>each</a:t>
            </a:r>
            <a:r>
              <a:rPr lang="uk-UA" altLang="uk-UA" dirty="0"/>
              <a:t> </a:t>
            </a:r>
            <a:r>
              <a:rPr lang="uk-UA" altLang="uk-UA" dirty="0" err="1"/>
              <a:t>other</a:t>
            </a:r>
            <a:r>
              <a:rPr lang="uk-UA" altLang="uk-UA" dirty="0"/>
              <a:t> </a:t>
            </a:r>
            <a:r>
              <a:rPr lang="uk-UA" altLang="uk-UA" dirty="0" err="1"/>
              <a:t>and</a:t>
            </a:r>
            <a:r>
              <a:rPr lang="uk-UA" altLang="uk-UA" dirty="0"/>
              <a:t> </a:t>
            </a:r>
            <a:r>
              <a:rPr lang="uk-UA" altLang="uk-UA" dirty="0" err="1"/>
              <a:t>also</a:t>
            </a:r>
            <a:r>
              <a:rPr lang="uk-UA" altLang="uk-UA" dirty="0"/>
              <a:t> </a:t>
            </a:r>
            <a:r>
              <a:rPr lang="uk-UA" altLang="uk-UA" dirty="0" err="1"/>
              <a:t>determine</a:t>
            </a:r>
            <a:r>
              <a:rPr lang="uk-UA" altLang="uk-UA" dirty="0"/>
              <a:t> </a:t>
            </a:r>
            <a:r>
              <a:rPr lang="uk-UA" altLang="uk-UA" dirty="0" err="1"/>
              <a:t>structure</a:t>
            </a:r>
            <a:r>
              <a:rPr lang="uk-UA" altLang="uk-UA" dirty="0"/>
              <a:t> </a:t>
            </a:r>
            <a:r>
              <a:rPr lang="uk-UA" altLang="uk-UA" dirty="0" err="1"/>
              <a:t>of</a:t>
            </a:r>
            <a:r>
              <a:rPr lang="uk-UA" altLang="uk-UA" dirty="0"/>
              <a:t> </a:t>
            </a:r>
            <a:r>
              <a:rPr lang="uk-UA" altLang="uk-UA" dirty="0" err="1"/>
              <a:t>that</a:t>
            </a:r>
            <a:r>
              <a:rPr lang="uk-UA" altLang="uk-UA" dirty="0"/>
              <a:t> </a:t>
            </a:r>
            <a:r>
              <a:rPr lang="uk-UA" altLang="uk-UA" dirty="0" err="1"/>
              <a:t>message</a:t>
            </a:r>
            <a:r>
              <a:rPr lang="uk-UA" altLang="uk-UA" dirty="0"/>
              <a:t>.</a:t>
            </a:r>
            <a:r>
              <a:rPr lang="en-US" altLang="uk-UA" dirty="0"/>
              <a:t> </a:t>
            </a:r>
          </a:p>
        </p:txBody>
      </p:sp>
      <p:sp>
        <p:nvSpPr>
          <p:cNvPr id="14" name="TextBox 2"/>
          <p:cNvSpPr txBox="1">
            <a:spLocks noChangeArrowheads="1"/>
          </p:cNvSpPr>
          <p:nvPr/>
        </p:nvSpPr>
        <p:spPr bwMode="auto">
          <a:xfrm>
            <a:off x="848282" y="4587065"/>
            <a:ext cx="457297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uk-UA" altLang="uk-UA" dirty="0" err="1">
                <a:solidFill>
                  <a:srgbClr val="CC3300"/>
                </a:solidFill>
              </a:rPr>
              <a:t>Characteristics</a:t>
            </a:r>
            <a:r>
              <a:rPr lang="uk-UA" altLang="uk-UA" dirty="0">
                <a:solidFill>
                  <a:srgbClr val="CC3300"/>
                </a:solidFill>
              </a:rPr>
              <a:t> </a:t>
            </a:r>
            <a:r>
              <a:rPr lang="uk-UA" altLang="uk-UA" dirty="0" err="1">
                <a:solidFill>
                  <a:srgbClr val="CC3300"/>
                </a:solidFill>
              </a:rPr>
              <a:t>of</a:t>
            </a:r>
            <a:r>
              <a:rPr lang="uk-UA" altLang="uk-UA" dirty="0">
                <a:solidFill>
                  <a:srgbClr val="CC3300"/>
                </a:solidFill>
              </a:rPr>
              <a:t> a</a:t>
            </a:r>
            <a:r>
              <a:rPr lang="en-US" altLang="uk-UA" dirty="0">
                <a:solidFill>
                  <a:srgbClr val="CC3300"/>
                </a:solidFill>
              </a:rPr>
              <a:t> Client:</a:t>
            </a:r>
            <a:endParaRPr lang="uk-UA" altLang="uk-UA" dirty="0">
              <a:solidFill>
                <a:srgbClr val="CC3300"/>
              </a:solidFill>
            </a:endParaRPr>
          </a:p>
          <a:p>
            <a:pPr eaLnBrk="1" hangingPunct="1">
              <a:buFontTx/>
              <a:buChar char="•"/>
            </a:pPr>
            <a:r>
              <a:rPr lang="en-US" altLang="uk-UA" sz="1400" dirty="0"/>
              <a:t> </a:t>
            </a:r>
            <a:r>
              <a:rPr lang="uk-UA" altLang="uk-UA" sz="1400" dirty="0" err="1"/>
              <a:t>Initiates</a:t>
            </a:r>
            <a:r>
              <a:rPr lang="uk-UA" altLang="uk-UA" sz="1400" dirty="0"/>
              <a:t> </a:t>
            </a:r>
            <a:r>
              <a:rPr lang="uk-UA" altLang="uk-UA" sz="1400" dirty="0" err="1"/>
              <a:t>requests</a:t>
            </a:r>
            <a:r>
              <a:rPr lang="uk-UA" altLang="uk-UA" sz="1400" dirty="0"/>
              <a:t> </a:t>
            </a:r>
          </a:p>
          <a:p>
            <a:pPr eaLnBrk="1" hangingPunct="1">
              <a:buFontTx/>
              <a:buChar char="•"/>
            </a:pPr>
            <a:r>
              <a:rPr lang="en-US" altLang="uk-UA" sz="1400" dirty="0"/>
              <a:t> </a:t>
            </a:r>
            <a:r>
              <a:rPr lang="uk-UA" altLang="uk-UA" sz="1400" dirty="0" err="1"/>
              <a:t>Waits</a:t>
            </a:r>
            <a:r>
              <a:rPr lang="uk-UA" altLang="uk-UA" sz="1400" dirty="0"/>
              <a:t> </a:t>
            </a:r>
            <a:r>
              <a:rPr lang="uk-UA" altLang="uk-UA" sz="1400" dirty="0" err="1"/>
              <a:t>for</a:t>
            </a:r>
            <a:r>
              <a:rPr lang="uk-UA" altLang="uk-UA" sz="1400" dirty="0"/>
              <a:t> </a:t>
            </a:r>
            <a:r>
              <a:rPr lang="uk-UA" altLang="uk-UA" sz="1400" dirty="0" err="1"/>
              <a:t>replies</a:t>
            </a:r>
            <a:r>
              <a:rPr lang="uk-UA" altLang="uk-UA" sz="1400" dirty="0"/>
              <a:t> </a:t>
            </a:r>
          </a:p>
          <a:p>
            <a:pPr eaLnBrk="1" hangingPunct="1">
              <a:buFontTx/>
              <a:buChar char="•"/>
            </a:pPr>
            <a:r>
              <a:rPr lang="en-US" altLang="uk-UA" sz="1400" dirty="0"/>
              <a:t> </a:t>
            </a:r>
            <a:r>
              <a:rPr lang="uk-UA" altLang="uk-UA" sz="1400" dirty="0" err="1"/>
              <a:t>Receives</a:t>
            </a:r>
            <a:r>
              <a:rPr lang="uk-UA" altLang="uk-UA" sz="1400" dirty="0"/>
              <a:t> </a:t>
            </a:r>
            <a:r>
              <a:rPr lang="uk-UA" altLang="uk-UA" sz="1400" dirty="0" err="1"/>
              <a:t>replies</a:t>
            </a:r>
            <a:r>
              <a:rPr lang="uk-UA" altLang="uk-UA" sz="1400" dirty="0"/>
              <a:t> </a:t>
            </a:r>
          </a:p>
          <a:p>
            <a:pPr eaLnBrk="1" hangingPunct="1">
              <a:buFontTx/>
              <a:buChar char="•"/>
            </a:pPr>
            <a:r>
              <a:rPr lang="en-US" altLang="uk-UA" sz="1400" dirty="0"/>
              <a:t> C</a:t>
            </a:r>
            <a:r>
              <a:rPr lang="uk-UA" altLang="uk-UA" sz="1400" dirty="0" err="1"/>
              <a:t>onnects</a:t>
            </a:r>
            <a:r>
              <a:rPr lang="uk-UA" altLang="uk-UA" sz="1400" dirty="0"/>
              <a:t> </a:t>
            </a:r>
            <a:r>
              <a:rPr lang="uk-UA" altLang="uk-UA" sz="1400" dirty="0" err="1"/>
              <a:t>to</a:t>
            </a:r>
            <a:r>
              <a:rPr lang="uk-UA" altLang="uk-UA" sz="1400" dirty="0"/>
              <a:t> a </a:t>
            </a:r>
            <a:r>
              <a:rPr lang="uk-UA" altLang="uk-UA" sz="1400" dirty="0" err="1"/>
              <a:t>small</a:t>
            </a:r>
            <a:r>
              <a:rPr lang="uk-UA" altLang="uk-UA" sz="1400" dirty="0"/>
              <a:t> </a:t>
            </a:r>
            <a:r>
              <a:rPr lang="uk-UA" altLang="uk-UA" sz="1400" dirty="0" err="1"/>
              <a:t>number</a:t>
            </a:r>
            <a:r>
              <a:rPr lang="uk-UA" altLang="uk-UA" sz="1400" dirty="0"/>
              <a:t> </a:t>
            </a:r>
            <a:r>
              <a:rPr lang="uk-UA" altLang="uk-UA" sz="1400" dirty="0" err="1"/>
              <a:t>of</a:t>
            </a:r>
            <a:r>
              <a:rPr lang="uk-UA" altLang="uk-UA" sz="1400" dirty="0"/>
              <a:t> </a:t>
            </a:r>
            <a:r>
              <a:rPr lang="uk-UA" altLang="uk-UA" sz="1400" dirty="0" err="1"/>
              <a:t>servers</a:t>
            </a:r>
            <a:r>
              <a:rPr lang="uk-UA" altLang="uk-UA" sz="1400" dirty="0"/>
              <a:t> </a:t>
            </a:r>
            <a:r>
              <a:rPr lang="uk-UA" altLang="uk-UA" sz="1400" dirty="0" err="1"/>
              <a:t>at</a:t>
            </a:r>
            <a:r>
              <a:rPr lang="uk-UA" altLang="uk-UA" sz="1400" dirty="0"/>
              <a:t> </a:t>
            </a:r>
            <a:r>
              <a:rPr lang="uk-UA" altLang="uk-UA" sz="1400" dirty="0" err="1"/>
              <a:t>one</a:t>
            </a:r>
            <a:r>
              <a:rPr lang="uk-UA" altLang="uk-UA" sz="1400" dirty="0"/>
              <a:t> </a:t>
            </a:r>
            <a:r>
              <a:rPr lang="uk-UA" altLang="uk-UA" sz="1400" dirty="0" err="1"/>
              <a:t>time</a:t>
            </a:r>
            <a:r>
              <a:rPr lang="uk-UA" altLang="uk-UA" sz="1400" dirty="0"/>
              <a:t> </a:t>
            </a:r>
          </a:p>
          <a:p>
            <a:pPr eaLnBrk="1" hangingPunct="1">
              <a:buFontTx/>
              <a:buChar char="•"/>
            </a:pPr>
            <a:r>
              <a:rPr lang="en-US" altLang="uk-UA" sz="1400" dirty="0"/>
              <a:t> I</a:t>
            </a:r>
            <a:r>
              <a:rPr lang="uk-UA" altLang="uk-UA" sz="1400" dirty="0" err="1"/>
              <a:t>nteracts</a:t>
            </a:r>
            <a:r>
              <a:rPr lang="uk-UA" altLang="uk-UA" sz="1400" dirty="0"/>
              <a:t> </a:t>
            </a:r>
            <a:r>
              <a:rPr lang="uk-UA" altLang="uk-UA" sz="1400" dirty="0" err="1"/>
              <a:t>directly</a:t>
            </a:r>
            <a:r>
              <a:rPr lang="uk-UA" altLang="uk-UA" sz="1400" dirty="0"/>
              <a:t> </a:t>
            </a:r>
            <a:r>
              <a:rPr lang="uk-UA" altLang="uk-UA" sz="1400" dirty="0" err="1"/>
              <a:t>with</a:t>
            </a:r>
            <a:r>
              <a:rPr lang="uk-UA" altLang="uk-UA" sz="1400" dirty="0"/>
              <a:t> </a:t>
            </a:r>
            <a:r>
              <a:rPr lang="uk-UA" altLang="uk-UA" sz="1400" dirty="0" err="1"/>
              <a:t>end-users</a:t>
            </a:r>
            <a:r>
              <a:rPr lang="uk-UA" altLang="uk-UA" sz="1400" dirty="0"/>
              <a:t> </a:t>
            </a:r>
            <a:r>
              <a:rPr lang="uk-UA" altLang="uk-UA" sz="1400" dirty="0" err="1"/>
              <a:t>using</a:t>
            </a:r>
            <a:r>
              <a:rPr lang="uk-UA" altLang="uk-UA" sz="1400" dirty="0"/>
              <a:t> a</a:t>
            </a:r>
            <a:r>
              <a:rPr lang="en-US" altLang="uk-UA" sz="1400" dirty="0"/>
              <a:t> GUI</a:t>
            </a:r>
          </a:p>
        </p:txBody>
      </p:sp>
      <p:sp>
        <p:nvSpPr>
          <p:cNvPr id="15" name="TextBox 2"/>
          <p:cNvSpPr txBox="1">
            <a:spLocks noChangeArrowheads="1"/>
          </p:cNvSpPr>
          <p:nvPr/>
        </p:nvSpPr>
        <p:spPr bwMode="auto">
          <a:xfrm>
            <a:off x="6678395" y="4667355"/>
            <a:ext cx="5092981"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uk-UA" altLang="uk-UA" dirty="0" err="1">
                <a:solidFill>
                  <a:srgbClr val="CC3300"/>
                </a:solidFill>
              </a:rPr>
              <a:t>Characteristics</a:t>
            </a:r>
            <a:r>
              <a:rPr lang="uk-UA" altLang="uk-UA" dirty="0">
                <a:solidFill>
                  <a:srgbClr val="CC3300"/>
                </a:solidFill>
              </a:rPr>
              <a:t> </a:t>
            </a:r>
            <a:r>
              <a:rPr lang="uk-UA" altLang="uk-UA" dirty="0" err="1">
                <a:solidFill>
                  <a:srgbClr val="CC3300"/>
                </a:solidFill>
              </a:rPr>
              <a:t>of</a:t>
            </a:r>
            <a:r>
              <a:rPr lang="uk-UA" altLang="uk-UA" dirty="0">
                <a:solidFill>
                  <a:srgbClr val="CC3300"/>
                </a:solidFill>
              </a:rPr>
              <a:t> a </a:t>
            </a:r>
            <a:r>
              <a:rPr lang="en-US" altLang="uk-UA" dirty="0">
                <a:solidFill>
                  <a:srgbClr val="CC3300"/>
                </a:solidFill>
              </a:rPr>
              <a:t>Server</a:t>
            </a:r>
            <a:endParaRPr lang="uk-UA" altLang="uk-UA" dirty="0">
              <a:solidFill>
                <a:srgbClr val="CC3300"/>
              </a:solidFill>
            </a:endParaRPr>
          </a:p>
          <a:p>
            <a:pPr eaLnBrk="1" hangingPunct="1">
              <a:buFontTx/>
              <a:buChar char="•"/>
            </a:pPr>
            <a:r>
              <a:rPr lang="en-US" altLang="uk-UA" sz="1400" b="0" dirty="0"/>
              <a:t> </a:t>
            </a:r>
            <a:r>
              <a:rPr lang="uk-UA" altLang="uk-UA" sz="1400" dirty="0" err="1"/>
              <a:t>Never</a:t>
            </a:r>
            <a:r>
              <a:rPr lang="uk-UA" altLang="uk-UA" sz="1400" dirty="0"/>
              <a:t> </a:t>
            </a:r>
            <a:r>
              <a:rPr lang="uk-UA" altLang="uk-UA" sz="1400" dirty="0" err="1"/>
              <a:t>initiates</a:t>
            </a:r>
            <a:r>
              <a:rPr lang="uk-UA" altLang="uk-UA" sz="1400" dirty="0"/>
              <a:t> </a:t>
            </a:r>
            <a:r>
              <a:rPr lang="uk-UA" altLang="uk-UA" sz="1400" dirty="0" err="1"/>
              <a:t>requests</a:t>
            </a:r>
            <a:r>
              <a:rPr lang="uk-UA" altLang="uk-UA" sz="1400" dirty="0"/>
              <a:t> </a:t>
            </a:r>
            <a:r>
              <a:rPr lang="uk-UA" altLang="uk-UA" sz="1400" dirty="0" err="1"/>
              <a:t>or</a:t>
            </a:r>
            <a:r>
              <a:rPr lang="uk-UA" altLang="uk-UA" sz="1400" dirty="0"/>
              <a:t> </a:t>
            </a:r>
            <a:r>
              <a:rPr lang="uk-UA" altLang="uk-UA" sz="1400" dirty="0" err="1"/>
              <a:t>activities</a:t>
            </a:r>
            <a:r>
              <a:rPr lang="uk-UA" altLang="uk-UA" sz="1400" dirty="0"/>
              <a:t> </a:t>
            </a:r>
          </a:p>
          <a:p>
            <a:pPr eaLnBrk="1" hangingPunct="1">
              <a:buFontTx/>
              <a:buChar char="•"/>
            </a:pPr>
            <a:r>
              <a:rPr lang="en-US" altLang="uk-UA" sz="1400" dirty="0"/>
              <a:t> </a:t>
            </a:r>
            <a:r>
              <a:rPr lang="uk-UA" altLang="uk-UA" sz="1400" dirty="0" err="1"/>
              <a:t>Waits</a:t>
            </a:r>
            <a:r>
              <a:rPr lang="uk-UA" altLang="uk-UA" sz="1400" dirty="0"/>
              <a:t> </a:t>
            </a:r>
            <a:r>
              <a:rPr lang="uk-UA" altLang="uk-UA" sz="1400" dirty="0" err="1"/>
              <a:t>for</a:t>
            </a:r>
            <a:r>
              <a:rPr lang="uk-UA" altLang="uk-UA" sz="1400" dirty="0"/>
              <a:t> </a:t>
            </a:r>
            <a:r>
              <a:rPr lang="uk-UA" altLang="uk-UA" sz="1400" dirty="0" err="1"/>
              <a:t>and</a:t>
            </a:r>
            <a:r>
              <a:rPr lang="uk-UA" altLang="uk-UA" sz="1400" dirty="0"/>
              <a:t> </a:t>
            </a:r>
            <a:r>
              <a:rPr lang="uk-UA" altLang="uk-UA" sz="1400" dirty="0" err="1"/>
              <a:t>replies</a:t>
            </a:r>
            <a:r>
              <a:rPr lang="uk-UA" altLang="uk-UA" sz="1400" dirty="0"/>
              <a:t> </a:t>
            </a:r>
            <a:r>
              <a:rPr lang="uk-UA" altLang="uk-UA" sz="1400" dirty="0" err="1"/>
              <a:t>to</a:t>
            </a:r>
            <a:r>
              <a:rPr lang="uk-UA" altLang="uk-UA" sz="1400" dirty="0"/>
              <a:t> </a:t>
            </a:r>
            <a:r>
              <a:rPr lang="uk-UA" altLang="uk-UA" sz="1400" dirty="0" err="1"/>
              <a:t>requests</a:t>
            </a:r>
            <a:r>
              <a:rPr lang="uk-UA" altLang="uk-UA" sz="1400" dirty="0"/>
              <a:t> </a:t>
            </a:r>
            <a:r>
              <a:rPr lang="uk-UA" altLang="uk-UA" sz="1400" dirty="0" err="1"/>
              <a:t>from</a:t>
            </a:r>
            <a:r>
              <a:rPr lang="uk-UA" altLang="uk-UA" sz="1400" dirty="0"/>
              <a:t> </a:t>
            </a:r>
            <a:r>
              <a:rPr lang="uk-UA" altLang="uk-UA" sz="1400" dirty="0" err="1"/>
              <a:t>connected</a:t>
            </a:r>
            <a:r>
              <a:rPr lang="uk-UA" altLang="uk-UA" sz="1400" dirty="0"/>
              <a:t> </a:t>
            </a:r>
            <a:r>
              <a:rPr lang="uk-UA" altLang="uk-UA" sz="1400" dirty="0" err="1"/>
              <a:t>clients</a:t>
            </a:r>
            <a:r>
              <a:rPr lang="uk-UA" altLang="uk-UA" sz="1400" dirty="0"/>
              <a:t> </a:t>
            </a:r>
          </a:p>
          <a:p>
            <a:pPr eaLnBrk="1" hangingPunct="1">
              <a:buFontTx/>
              <a:buChar char="•"/>
            </a:pPr>
            <a:r>
              <a:rPr lang="en-US" altLang="uk-UA" sz="1400" dirty="0"/>
              <a:t> </a:t>
            </a:r>
            <a:r>
              <a:rPr lang="uk-UA" altLang="uk-UA" sz="1400" dirty="0"/>
              <a:t>A </a:t>
            </a:r>
            <a:r>
              <a:rPr lang="uk-UA" altLang="uk-UA" sz="1400" dirty="0" err="1"/>
              <a:t>server</a:t>
            </a:r>
            <a:r>
              <a:rPr lang="uk-UA" altLang="uk-UA" sz="1400" dirty="0"/>
              <a:t> </a:t>
            </a:r>
            <a:r>
              <a:rPr lang="uk-UA" altLang="uk-UA" sz="1400" dirty="0" err="1"/>
              <a:t>can</a:t>
            </a:r>
            <a:r>
              <a:rPr lang="uk-UA" altLang="uk-UA" sz="1400" dirty="0"/>
              <a:t> </a:t>
            </a:r>
            <a:r>
              <a:rPr lang="uk-UA" altLang="uk-UA" sz="1400" dirty="0" err="1"/>
              <a:t>remotely</a:t>
            </a:r>
            <a:r>
              <a:rPr lang="uk-UA" altLang="uk-UA" sz="1400" dirty="0"/>
              <a:t> </a:t>
            </a:r>
            <a:r>
              <a:rPr lang="uk-UA" altLang="uk-UA" sz="1400" dirty="0" err="1"/>
              <a:t>install</a:t>
            </a:r>
            <a:r>
              <a:rPr lang="uk-UA" altLang="uk-UA" sz="1400" dirty="0"/>
              <a:t>/</a:t>
            </a:r>
            <a:r>
              <a:rPr lang="uk-UA" altLang="uk-UA" sz="1400" dirty="0" err="1"/>
              <a:t>uninstall</a:t>
            </a:r>
            <a:r>
              <a:rPr lang="uk-UA" altLang="uk-UA" sz="1400" dirty="0"/>
              <a:t> </a:t>
            </a:r>
            <a:r>
              <a:rPr lang="uk-UA" altLang="uk-UA" sz="1400" dirty="0" err="1"/>
              <a:t>applications</a:t>
            </a:r>
            <a:r>
              <a:rPr lang="uk-UA" altLang="uk-UA" sz="1400" dirty="0"/>
              <a:t> </a:t>
            </a:r>
            <a:r>
              <a:rPr lang="uk-UA" altLang="uk-UA" sz="1400" dirty="0" err="1"/>
              <a:t>and</a:t>
            </a:r>
            <a:r>
              <a:rPr lang="uk-UA" altLang="uk-UA" sz="1400" dirty="0"/>
              <a:t> </a:t>
            </a:r>
            <a:r>
              <a:rPr lang="uk-UA" altLang="uk-UA" sz="1400" dirty="0" err="1"/>
              <a:t>transfer</a:t>
            </a:r>
            <a:r>
              <a:rPr lang="uk-UA" altLang="uk-UA" sz="1400" dirty="0"/>
              <a:t> </a:t>
            </a:r>
            <a:r>
              <a:rPr lang="uk-UA" altLang="uk-UA" sz="1400" dirty="0" err="1"/>
              <a:t>data</a:t>
            </a:r>
            <a:r>
              <a:rPr lang="uk-UA" altLang="uk-UA" sz="1400" dirty="0"/>
              <a:t> </a:t>
            </a:r>
            <a:r>
              <a:rPr lang="uk-UA" altLang="uk-UA" sz="1400" dirty="0" err="1"/>
              <a:t>to</a:t>
            </a:r>
            <a:r>
              <a:rPr lang="uk-UA" altLang="uk-UA" sz="1400" dirty="0"/>
              <a:t> </a:t>
            </a:r>
            <a:r>
              <a:rPr lang="uk-UA" altLang="uk-UA" sz="1400" dirty="0" err="1"/>
              <a:t>the</a:t>
            </a:r>
            <a:r>
              <a:rPr lang="uk-UA" altLang="uk-UA" sz="1400" dirty="0"/>
              <a:t> </a:t>
            </a:r>
            <a:r>
              <a:rPr lang="uk-UA" altLang="uk-UA" sz="1400" dirty="0" err="1"/>
              <a:t>intended</a:t>
            </a:r>
            <a:r>
              <a:rPr lang="uk-UA" altLang="uk-UA" sz="1400" dirty="0"/>
              <a:t> </a:t>
            </a:r>
            <a:r>
              <a:rPr lang="uk-UA" altLang="uk-UA" sz="1400" dirty="0" err="1"/>
              <a:t>clients</a:t>
            </a:r>
            <a:r>
              <a:rPr lang="uk-UA" altLang="uk-UA" sz="1400" dirty="0"/>
              <a:t> </a:t>
            </a:r>
            <a:endParaRPr lang="en-US" altLang="uk-UA" sz="1400" dirty="0"/>
          </a:p>
        </p:txBody>
      </p:sp>
    </p:spTree>
    <p:extLst>
      <p:ext uri="{BB962C8B-B14F-4D97-AF65-F5344CB8AC3E}">
        <p14:creationId xmlns:p14="http://schemas.microsoft.com/office/powerpoint/2010/main" val="229096053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30647"/>
            <a:ext cx="10479640" cy="769441"/>
          </a:xfrm>
          <a:prstGeom prst="rect">
            <a:avLst/>
          </a:prstGeom>
          <a:noFill/>
        </p:spPr>
        <p:txBody>
          <a:bodyPr wrap="square" rtlCol="0">
            <a:spAutoFit/>
          </a:bodyPr>
          <a:lstStyle/>
          <a:p>
            <a:r>
              <a:rPr lang="en-US" sz="4400" b="1" dirty="0"/>
              <a:t>Application layer: </a:t>
            </a:r>
            <a:r>
              <a:rPr lang="en-US" altLang="uk-UA" sz="4400" b="1" dirty="0"/>
              <a:t>Internet Protocols</a:t>
            </a:r>
            <a:endParaRPr lang="uk-UA" sz="4400" b="1" dirty="0"/>
          </a:p>
        </p:txBody>
      </p:sp>
      <p:sp>
        <p:nvSpPr>
          <p:cNvPr id="4" name="TextBox 3"/>
          <p:cNvSpPr txBox="1">
            <a:spLocks noChangeArrowheads="1"/>
          </p:cNvSpPr>
          <p:nvPr/>
        </p:nvSpPr>
        <p:spPr bwMode="auto">
          <a:xfrm>
            <a:off x="1027416" y="1508760"/>
            <a:ext cx="1047964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n-US" altLang="uk-UA" dirty="0">
                <a:solidFill>
                  <a:srgbClr val="CC3300"/>
                </a:solidFill>
                <a:latin typeface="+mn-lt"/>
              </a:rPr>
              <a:t>TC</a:t>
            </a:r>
            <a:r>
              <a:rPr lang="uk-UA" altLang="uk-UA" dirty="0">
                <a:solidFill>
                  <a:srgbClr val="CC3300"/>
                </a:solidFill>
                <a:latin typeface="+mn-lt"/>
              </a:rPr>
              <a:t>P</a:t>
            </a:r>
            <a:endParaRPr lang="en-US" altLang="uk-UA" dirty="0">
              <a:solidFill>
                <a:srgbClr val="CC3300"/>
              </a:solidFill>
              <a:latin typeface="+mn-lt"/>
            </a:endParaRPr>
          </a:p>
          <a:p>
            <a:pPr algn="ctr" eaLnBrk="1" hangingPunct="1"/>
            <a:r>
              <a:rPr lang="en-US" dirty="0">
                <a:latin typeface="+mn-lt"/>
                <a:ea typeface="DejaVu Sans" pitchFamily="2"/>
                <a:cs typeface="DejaVu Sans" pitchFamily="2"/>
              </a:rPr>
              <a:t>HTTP, HTTPS, FTP, SMTP, Telnet</a:t>
            </a:r>
          </a:p>
          <a:p>
            <a:pPr algn="ctr" eaLnBrk="1" hangingPunct="1"/>
            <a:endParaRPr lang="en-US" dirty="0">
              <a:latin typeface="+mn-lt"/>
              <a:ea typeface="DejaVu Sans" pitchFamily="2"/>
              <a:cs typeface="DejaVu Sans" pitchFamily="2"/>
            </a:endParaRPr>
          </a:p>
          <a:p>
            <a:pPr lvl="0" hangingPunct="1"/>
            <a:r>
              <a:rPr lang="en-US" dirty="0">
                <a:solidFill>
                  <a:srgbClr val="C00000"/>
                </a:solidFill>
                <a:latin typeface="+mn-lt"/>
              </a:rPr>
              <a:t>HTTP </a:t>
            </a:r>
            <a:r>
              <a:rPr lang="en-US" dirty="0">
                <a:latin typeface="+mn-lt"/>
              </a:rPr>
              <a:t>(port number 80)</a:t>
            </a:r>
            <a:r>
              <a:rPr lang="en-US" b="0" dirty="0">
                <a:latin typeface="+mn-lt"/>
              </a:rPr>
              <a:t> is Hypertext transfer protocol. Simply put - Rules to sending and receiving text-based messages.</a:t>
            </a:r>
          </a:p>
          <a:p>
            <a:pPr lvl="0" hangingPunct="1"/>
            <a:endParaRPr lang="en-US" b="0" dirty="0">
              <a:latin typeface="+mn-lt"/>
              <a:ea typeface="DejaVu Sans" pitchFamily="2"/>
              <a:cs typeface="DejaVu Sans" pitchFamily="2"/>
            </a:endParaRPr>
          </a:p>
          <a:p>
            <a:pPr lvl="0" hangingPunct="1"/>
            <a:r>
              <a:rPr lang="en-US" dirty="0">
                <a:solidFill>
                  <a:srgbClr val="C00000"/>
                </a:solidFill>
                <a:latin typeface="+mn-lt"/>
                <a:cs typeface="Arial" panose="020B0604020202020204" pitchFamily="34" charset="0"/>
              </a:rPr>
              <a:t>HTTPS </a:t>
            </a:r>
            <a:r>
              <a:rPr lang="en-US" dirty="0">
                <a:latin typeface="+mn-lt"/>
                <a:cs typeface="Arial" panose="020B0604020202020204" pitchFamily="34" charset="0"/>
              </a:rPr>
              <a:t>(port number 443)</a:t>
            </a:r>
            <a:r>
              <a:rPr lang="en-US" b="0" dirty="0"/>
              <a:t> (</a:t>
            </a:r>
            <a:r>
              <a:rPr lang="en-US" b="0" dirty="0">
                <a:latin typeface="+mn-lt"/>
              </a:rPr>
              <a:t>Hyper Text Transfer Protocol Secure) is the secure version of HTTP, the protocol over which data is sent between your browser and the website that you are connected to. </a:t>
            </a:r>
          </a:p>
          <a:p>
            <a:pPr lvl="0" hangingPunct="1"/>
            <a:endParaRPr lang="en-US" b="0" dirty="0">
              <a:latin typeface="+mn-lt"/>
              <a:ea typeface="DejaVu Sans" pitchFamily="2"/>
              <a:cs typeface="DejaVu Sans" pitchFamily="2"/>
            </a:endParaRPr>
          </a:p>
          <a:p>
            <a:pPr lvl="0" hangingPunct="1"/>
            <a:r>
              <a:rPr lang="en-US" dirty="0">
                <a:solidFill>
                  <a:srgbClr val="C00000"/>
                </a:solidFill>
                <a:latin typeface="+mn-lt"/>
                <a:ea typeface="DejaVu Sans" pitchFamily="2"/>
                <a:cs typeface="DejaVu Sans" pitchFamily="2"/>
              </a:rPr>
              <a:t>FTP </a:t>
            </a:r>
            <a:r>
              <a:rPr lang="en-US" dirty="0">
                <a:latin typeface="+mn-lt"/>
              </a:rPr>
              <a:t>(port number 20 &amp; 21)</a:t>
            </a:r>
            <a:r>
              <a:rPr lang="en-US" b="0" dirty="0">
                <a:latin typeface="+mn-lt"/>
              </a:rPr>
              <a:t> </a:t>
            </a:r>
            <a:r>
              <a:rPr lang="uk-UA" altLang="uk-UA" b="0" dirty="0">
                <a:latin typeface="+mn-lt"/>
              </a:rPr>
              <a:t>(</a:t>
            </a:r>
            <a:r>
              <a:rPr lang="uk-UA" altLang="uk-UA" b="0" dirty="0" err="1">
                <a:latin typeface="+mn-lt"/>
              </a:rPr>
              <a:t>File</a:t>
            </a:r>
            <a:r>
              <a:rPr lang="uk-UA" altLang="uk-UA" b="0" dirty="0">
                <a:latin typeface="+mn-lt"/>
              </a:rPr>
              <a:t> </a:t>
            </a:r>
            <a:r>
              <a:rPr lang="uk-UA" altLang="uk-UA" b="0" dirty="0" err="1">
                <a:latin typeface="+mn-lt"/>
              </a:rPr>
              <a:t>Transfer</a:t>
            </a:r>
            <a:r>
              <a:rPr lang="uk-UA" altLang="uk-UA" b="0" dirty="0">
                <a:latin typeface="+mn-lt"/>
              </a:rPr>
              <a:t> </a:t>
            </a:r>
            <a:r>
              <a:rPr lang="uk-UA" altLang="uk-UA" b="0" dirty="0" err="1">
                <a:latin typeface="+mn-lt"/>
              </a:rPr>
              <a:t>Protocol</a:t>
            </a:r>
            <a:r>
              <a:rPr lang="uk-UA" altLang="uk-UA" b="0" dirty="0">
                <a:latin typeface="+mn-lt"/>
              </a:rPr>
              <a:t>) </a:t>
            </a:r>
            <a:r>
              <a:rPr lang="en-US" b="0" dirty="0">
                <a:latin typeface="+mn-lt"/>
              </a:rPr>
              <a:t>is a standard network protocol used for the transfer of computer files between a client and server on a computer network.</a:t>
            </a:r>
          </a:p>
          <a:p>
            <a:pPr lvl="0" hangingPunct="1"/>
            <a:endParaRPr lang="en-US" dirty="0">
              <a:solidFill>
                <a:srgbClr val="C00000"/>
              </a:solidFill>
              <a:latin typeface="+mn-lt"/>
              <a:ea typeface="DejaVu Sans" pitchFamily="2"/>
              <a:cs typeface="DejaVu Sans" pitchFamily="2"/>
            </a:endParaRPr>
          </a:p>
          <a:p>
            <a:pPr lvl="0" hangingPunct="1"/>
            <a:r>
              <a:rPr lang="en-US" dirty="0">
                <a:solidFill>
                  <a:srgbClr val="C00000"/>
                </a:solidFill>
                <a:latin typeface="+mn-lt"/>
                <a:ea typeface="DejaVu Sans" pitchFamily="2"/>
                <a:cs typeface="DejaVu Sans" pitchFamily="2"/>
              </a:rPr>
              <a:t>SMTP </a:t>
            </a:r>
            <a:r>
              <a:rPr lang="en-US" dirty="0">
                <a:latin typeface="+mn-lt"/>
              </a:rPr>
              <a:t>(port number 25)</a:t>
            </a:r>
            <a:r>
              <a:rPr lang="en-US" b="0" dirty="0">
                <a:latin typeface="+mn-lt"/>
              </a:rPr>
              <a:t> (</a:t>
            </a:r>
            <a:r>
              <a:rPr lang="en-US" b="0" dirty="0">
                <a:latin typeface="+mn-lt"/>
                <a:cs typeface="Arial" panose="020B0604020202020204" pitchFamily="34" charset="0"/>
              </a:rPr>
              <a:t>Simple Mail Transfer Protocol) is the standard protocol for email services on a TCP/IP network. SMTP provides the ability to send and receive email messages.</a:t>
            </a:r>
            <a:endParaRPr lang="en-US" dirty="0">
              <a:solidFill>
                <a:srgbClr val="C00000"/>
              </a:solidFill>
              <a:latin typeface="+mn-lt"/>
              <a:ea typeface="DejaVu Sans" pitchFamily="2"/>
              <a:cs typeface="Arial" panose="020B0604020202020204" pitchFamily="34" charset="0"/>
            </a:endParaRPr>
          </a:p>
        </p:txBody>
      </p:sp>
    </p:spTree>
    <p:extLst>
      <p:ext uri="{BB962C8B-B14F-4D97-AF65-F5344CB8AC3E}">
        <p14:creationId xmlns:p14="http://schemas.microsoft.com/office/powerpoint/2010/main" val="344604219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30647"/>
            <a:ext cx="10479640" cy="769441"/>
          </a:xfrm>
          <a:prstGeom prst="rect">
            <a:avLst/>
          </a:prstGeom>
          <a:noFill/>
        </p:spPr>
        <p:txBody>
          <a:bodyPr wrap="square" rtlCol="0">
            <a:spAutoFit/>
          </a:bodyPr>
          <a:lstStyle/>
          <a:p>
            <a:r>
              <a:rPr lang="en-US" sz="4400" b="1" dirty="0"/>
              <a:t>Application layer: </a:t>
            </a:r>
            <a:r>
              <a:rPr lang="en-US" altLang="uk-UA" sz="4400" b="1" dirty="0"/>
              <a:t>Internet Protocols</a:t>
            </a:r>
            <a:endParaRPr lang="uk-UA" sz="4400" b="1" dirty="0"/>
          </a:p>
        </p:txBody>
      </p:sp>
      <p:sp>
        <p:nvSpPr>
          <p:cNvPr id="5" name="TextBox 4"/>
          <p:cNvSpPr txBox="1">
            <a:spLocks noChangeArrowheads="1"/>
          </p:cNvSpPr>
          <p:nvPr/>
        </p:nvSpPr>
        <p:spPr bwMode="auto">
          <a:xfrm>
            <a:off x="871968" y="1592696"/>
            <a:ext cx="10137407"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n-US" altLang="uk-UA" dirty="0">
                <a:solidFill>
                  <a:srgbClr val="CC3300"/>
                </a:solidFill>
                <a:latin typeface="+mn-lt"/>
              </a:rPr>
              <a:t>UD</a:t>
            </a:r>
            <a:r>
              <a:rPr lang="uk-UA" altLang="uk-UA" dirty="0">
                <a:solidFill>
                  <a:srgbClr val="CC3300"/>
                </a:solidFill>
                <a:latin typeface="+mn-lt"/>
              </a:rPr>
              <a:t>P</a:t>
            </a:r>
            <a:endParaRPr lang="en-US" altLang="uk-UA" dirty="0">
              <a:solidFill>
                <a:srgbClr val="CC3300"/>
              </a:solidFill>
              <a:latin typeface="+mn-lt"/>
            </a:endParaRPr>
          </a:p>
          <a:p>
            <a:pPr algn="ctr" eaLnBrk="1" hangingPunct="1"/>
            <a:r>
              <a:rPr lang="en-US" dirty="0">
                <a:latin typeface="+mn-lt"/>
                <a:ea typeface="DejaVu Sans" pitchFamily="2"/>
                <a:cs typeface="DejaVu Sans" pitchFamily="2"/>
              </a:rPr>
              <a:t>DNS, DHCP, TFTP, SNMP, RIP, VOIP</a:t>
            </a:r>
          </a:p>
          <a:p>
            <a:pPr algn="ctr" eaLnBrk="1" hangingPunct="1"/>
            <a:endParaRPr lang="en-US" dirty="0">
              <a:latin typeface="+mn-lt"/>
              <a:ea typeface="DejaVu Sans" pitchFamily="2"/>
              <a:cs typeface="DejaVu Sans" pitchFamily="2"/>
            </a:endParaRPr>
          </a:p>
          <a:p>
            <a:pPr marL="285750" indent="-285750" algn="just" eaLnBrk="1" hangingPunct="1">
              <a:buFont typeface="Arial" panose="020B0604020202020204" pitchFamily="34" charset="0"/>
              <a:buChar char="•"/>
            </a:pPr>
            <a:r>
              <a:rPr lang="en-US" dirty="0">
                <a:solidFill>
                  <a:srgbClr val="C00000"/>
                </a:solidFill>
                <a:latin typeface="+mn-lt"/>
                <a:ea typeface="DejaVu Sans" pitchFamily="2"/>
                <a:cs typeface="DejaVu Sans" pitchFamily="2"/>
              </a:rPr>
              <a:t>DNS </a:t>
            </a:r>
            <a:r>
              <a:rPr lang="en-US" b="0" dirty="0">
                <a:latin typeface="+mn-lt"/>
                <a:ea typeface="DejaVu Sans" pitchFamily="2"/>
                <a:cs typeface="DejaVu Sans" pitchFamily="2"/>
              </a:rPr>
              <a:t>(Domain Name System) is a protocol  which helps convert easy-to-understand domain names into an Internet Protocol (IP) address that computers use to identify each other on the network. </a:t>
            </a:r>
          </a:p>
          <a:p>
            <a:pPr marL="285750" indent="-285750" algn="just" eaLnBrk="1" hangingPunct="1">
              <a:buFont typeface="Arial" panose="020B0604020202020204" pitchFamily="34" charset="0"/>
              <a:buChar char="•"/>
            </a:pPr>
            <a:endParaRPr lang="en-US" dirty="0">
              <a:solidFill>
                <a:srgbClr val="C00000"/>
              </a:solidFill>
              <a:latin typeface="+mn-lt"/>
              <a:ea typeface="DejaVu Sans" pitchFamily="2"/>
              <a:cs typeface="DejaVu Sans" pitchFamily="2"/>
            </a:endParaRPr>
          </a:p>
          <a:p>
            <a:pPr marL="285750" indent="-285750" algn="just" eaLnBrk="1" hangingPunct="1">
              <a:buFont typeface="Arial" panose="020B0604020202020204" pitchFamily="34" charset="0"/>
              <a:buChar char="•"/>
            </a:pPr>
            <a:r>
              <a:rPr lang="en-US" dirty="0">
                <a:solidFill>
                  <a:srgbClr val="C00000"/>
                </a:solidFill>
                <a:latin typeface="+mn-lt"/>
                <a:ea typeface="DejaVu Sans" pitchFamily="2"/>
                <a:cs typeface="DejaVu Sans" pitchFamily="2"/>
              </a:rPr>
              <a:t>DHCP</a:t>
            </a:r>
            <a:r>
              <a:rPr lang="en-US" dirty="0">
                <a:latin typeface="+mn-lt"/>
                <a:ea typeface="DejaVu Sans" pitchFamily="2"/>
                <a:cs typeface="DejaVu Sans" pitchFamily="2"/>
              </a:rPr>
              <a:t> </a:t>
            </a:r>
            <a:r>
              <a:rPr lang="en-US" b="0" dirty="0">
                <a:latin typeface="+mn-lt"/>
                <a:ea typeface="DejaVu Sans" pitchFamily="2"/>
                <a:cs typeface="DejaVu Sans" pitchFamily="2"/>
              </a:rPr>
              <a:t>(Dynamic Host Configuration Protocol) is a protocol used to provide quick, automatic, and central management for the distribution of IP addresses within a network.</a:t>
            </a:r>
            <a:endParaRPr lang="uk-UA" b="0" dirty="0">
              <a:latin typeface="+mn-lt"/>
              <a:ea typeface="DejaVu Sans" pitchFamily="2"/>
              <a:cs typeface="DejaVu Sans" pitchFamily="2"/>
            </a:endParaRPr>
          </a:p>
          <a:p>
            <a:pPr marL="285750" indent="-285750" algn="just" eaLnBrk="1" hangingPunct="1">
              <a:buFont typeface="Arial" panose="020B0604020202020204" pitchFamily="34" charset="0"/>
              <a:buChar char="•"/>
            </a:pPr>
            <a:endParaRPr lang="uk-UA" b="0" dirty="0">
              <a:latin typeface="+mn-lt"/>
              <a:ea typeface="DejaVu Sans" pitchFamily="2"/>
              <a:cs typeface="DejaVu Sans" pitchFamily="2"/>
            </a:endParaRPr>
          </a:p>
          <a:p>
            <a:pPr marL="285750" indent="-285750" algn="just" eaLnBrk="1" hangingPunct="1">
              <a:buFont typeface="Arial" panose="020B0604020202020204" pitchFamily="34" charset="0"/>
              <a:buChar char="•"/>
            </a:pPr>
            <a:r>
              <a:rPr lang="en-US" dirty="0">
                <a:solidFill>
                  <a:srgbClr val="C00000"/>
                </a:solidFill>
                <a:latin typeface="+mn-lt"/>
              </a:rPr>
              <a:t>TFTP</a:t>
            </a:r>
            <a:r>
              <a:rPr lang="en-US" b="0" dirty="0">
                <a:latin typeface="+mn-lt"/>
              </a:rPr>
              <a:t> (Trivial File Transfer Protocol) is a network protocol used to transfer files between hosts in a TCP/IP network. It is a simpler version of FTP.</a:t>
            </a:r>
          </a:p>
          <a:p>
            <a:pPr marL="285750" indent="-285750" algn="just" eaLnBrk="1" hangingPunct="1">
              <a:buFont typeface="Arial" panose="020B0604020202020204" pitchFamily="34" charset="0"/>
              <a:buChar char="•"/>
            </a:pPr>
            <a:endParaRPr lang="en-US" b="0" dirty="0">
              <a:latin typeface="+mn-lt"/>
            </a:endParaRPr>
          </a:p>
          <a:p>
            <a:pPr marL="285750" indent="-285750" algn="just" eaLnBrk="1" hangingPunct="1">
              <a:buFont typeface="Arial" panose="020B0604020202020204" pitchFamily="34" charset="0"/>
              <a:buChar char="•"/>
            </a:pPr>
            <a:r>
              <a:rPr lang="en-US" dirty="0">
                <a:solidFill>
                  <a:srgbClr val="C00000"/>
                </a:solidFill>
                <a:latin typeface="+mn-lt"/>
                <a:cs typeface="Arial" panose="020B0604020202020204" pitchFamily="34" charset="0"/>
              </a:rPr>
              <a:t>SNMP</a:t>
            </a:r>
            <a:r>
              <a:rPr lang="en-US" b="0" dirty="0"/>
              <a:t> (</a:t>
            </a:r>
            <a:r>
              <a:rPr lang="en-US" b="0" dirty="0">
                <a:latin typeface="+mn-lt"/>
              </a:rPr>
              <a:t>Simple Network Management Protocol) is an Internet Standard protocol for collecting and organizing information about managed devices on IP networks and for modifying that information to change device behavior. </a:t>
            </a:r>
          </a:p>
          <a:p>
            <a:pPr marL="285750" indent="-285750" algn="just" eaLnBrk="1" hangingPunct="1">
              <a:buFont typeface="Arial" panose="020B0604020202020204" pitchFamily="34" charset="0"/>
              <a:buChar char="•"/>
            </a:pPr>
            <a:endParaRPr lang="en-US" b="0" dirty="0">
              <a:latin typeface="+mn-lt"/>
              <a:ea typeface="DejaVu Sans" pitchFamily="2"/>
              <a:cs typeface="DejaVu Sans" pitchFamily="2"/>
            </a:endParaRPr>
          </a:p>
          <a:p>
            <a:pPr marL="285750" indent="-285750" algn="just" eaLnBrk="1" hangingPunct="1">
              <a:buFont typeface="Arial" panose="020B0604020202020204" pitchFamily="34" charset="0"/>
              <a:buChar char="•"/>
            </a:pPr>
            <a:endParaRPr lang="en-US" dirty="0">
              <a:latin typeface="+mn-lt"/>
              <a:ea typeface="DejaVu Sans" pitchFamily="2"/>
              <a:cs typeface="DejaVu Sans" pitchFamily="2"/>
            </a:endParaRPr>
          </a:p>
          <a:p>
            <a:pPr eaLnBrk="1" hangingPunct="1"/>
            <a:endParaRPr lang="en-US" sz="1400" dirty="0">
              <a:latin typeface="+mn-lt"/>
              <a:ea typeface="DejaVu Sans" pitchFamily="2"/>
              <a:cs typeface="DejaVu Sans" pitchFamily="2"/>
            </a:endParaRPr>
          </a:p>
        </p:txBody>
      </p:sp>
    </p:spTree>
    <p:extLst>
      <p:ext uri="{BB962C8B-B14F-4D97-AF65-F5344CB8AC3E}">
        <p14:creationId xmlns:p14="http://schemas.microsoft.com/office/powerpoint/2010/main" val="48162587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57" y="1189882"/>
            <a:ext cx="4938188" cy="396274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3113" y="407693"/>
            <a:ext cx="4509351" cy="2141941"/>
          </a:xfrm>
          <a:prstGeom prst="rect">
            <a:avLst/>
          </a:prstGeom>
        </p:spPr>
      </p:pic>
      <p:sp>
        <p:nvSpPr>
          <p:cNvPr id="6" name="TextBox 5"/>
          <p:cNvSpPr txBox="1"/>
          <p:nvPr/>
        </p:nvSpPr>
        <p:spPr>
          <a:xfrm>
            <a:off x="682854" y="196350"/>
            <a:ext cx="10479640" cy="584775"/>
          </a:xfrm>
          <a:prstGeom prst="rect">
            <a:avLst/>
          </a:prstGeom>
          <a:noFill/>
        </p:spPr>
        <p:txBody>
          <a:bodyPr wrap="square" rtlCol="0">
            <a:spAutoFit/>
          </a:bodyPr>
          <a:lstStyle/>
          <a:p>
            <a:r>
              <a:rPr lang="en-US" sz="3200" b="1" dirty="0"/>
              <a:t>       Http / Https</a:t>
            </a:r>
            <a:endParaRPr lang="uk-UA" sz="3200" b="1" dirty="0"/>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6957" y="2932454"/>
            <a:ext cx="3201661" cy="18009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89" y="4743216"/>
            <a:ext cx="4375375" cy="1073205"/>
          </a:xfrm>
          <a:prstGeom prst="rect">
            <a:avLst/>
          </a:prstGeom>
        </p:spPr>
      </p:pic>
      <p:sp>
        <p:nvSpPr>
          <p:cNvPr id="7" name="TextBox 6"/>
          <p:cNvSpPr txBox="1"/>
          <p:nvPr/>
        </p:nvSpPr>
        <p:spPr>
          <a:xfrm>
            <a:off x="7413522" y="2641028"/>
            <a:ext cx="3254477" cy="369332"/>
          </a:xfrm>
          <a:prstGeom prst="rect">
            <a:avLst/>
          </a:prstGeom>
          <a:noFill/>
        </p:spPr>
        <p:txBody>
          <a:bodyPr wrap="square" rtlCol="0">
            <a:spAutoFit/>
          </a:bodyPr>
          <a:lstStyle/>
          <a:p>
            <a:r>
              <a:rPr lang="en-US" b="1" i="1" dirty="0"/>
              <a:t>SSL</a:t>
            </a:r>
            <a:r>
              <a:rPr lang="en-US" i="1" dirty="0"/>
              <a:t> (Secure Sockets Layer</a:t>
            </a:r>
            <a:r>
              <a:rPr lang="en-US" dirty="0"/>
              <a:t>)</a:t>
            </a:r>
            <a:endParaRPr lang="uk-UA" dirty="0"/>
          </a:p>
        </p:txBody>
      </p:sp>
    </p:spTree>
    <p:extLst>
      <p:ext uri="{BB962C8B-B14F-4D97-AF65-F5344CB8AC3E}">
        <p14:creationId xmlns:p14="http://schemas.microsoft.com/office/powerpoint/2010/main" val="32331615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256" y="576367"/>
            <a:ext cx="10479640" cy="769441"/>
          </a:xfrm>
          <a:prstGeom prst="rect">
            <a:avLst/>
          </a:prstGeom>
          <a:noFill/>
        </p:spPr>
        <p:txBody>
          <a:bodyPr wrap="square" rtlCol="0">
            <a:spAutoFit/>
          </a:bodyPr>
          <a:lstStyle/>
          <a:p>
            <a:r>
              <a:rPr lang="en-US" sz="4400" b="1" dirty="0"/>
              <a:t>Application layer: HTTP methods</a:t>
            </a:r>
            <a:endParaRPr lang="uk-UA" sz="4400" b="1" dirty="0"/>
          </a:p>
        </p:txBody>
      </p:sp>
      <p:pic>
        <p:nvPicPr>
          <p:cNvPr id="3" name="Picture 2">
            <a:extLst>
              <a:ext uri="{FF2B5EF4-FFF2-40B4-BE49-F238E27FC236}">
                <a16:creationId xmlns:a16="http://schemas.microsoft.com/office/drawing/2014/main" id="{FAA363AB-ED57-42DC-AF60-59C9AB211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16" y="1499837"/>
            <a:ext cx="11024167" cy="4781796"/>
          </a:xfrm>
          <a:prstGeom prst="rect">
            <a:avLst/>
          </a:prstGeom>
        </p:spPr>
      </p:pic>
    </p:spTree>
    <p:extLst>
      <p:ext uri="{BB962C8B-B14F-4D97-AF65-F5344CB8AC3E}">
        <p14:creationId xmlns:p14="http://schemas.microsoft.com/office/powerpoint/2010/main" val="328243312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256" y="576367"/>
            <a:ext cx="10479640" cy="769441"/>
          </a:xfrm>
          <a:prstGeom prst="rect">
            <a:avLst/>
          </a:prstGeom>
          <a:noFill/>
        </p:spPr>
        <p:txBody>
          <a:bodyPr wrap="square" rtlCol="0">
            <a:spAutoFit/>
          </a:bodyPr>
          <a:lstStyle/>
          <a:p>
            <a:r>
              <a:rPr lang="en-US" sz="4400" b="1" dirty="0"/>
              <a:t>Application layer: HTTP methods</a:t>
            </a:r>
            <a:endParaRPr lang="uk-UA" sz="4400" b="1" dirty="0"/>
          </a:p>
        </p:txBody>
      </p:sp>
      <p:pic>
        <p:nvPicPr>
          <p:cNvPr id="4" name="Picture 3">
            <a:extLst>
              <a:ext uri="{FF2B5EF4-FFF2-40B4-BE49-F238E27FC236}">
                <a16:creationId xmlns:a16="http://schemas.microsoft.com/office/drawing/2014/main" id="{07475F9A-6EE5-4C45-AA74-3F4FC4587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360" y="1659467"/>
            <a:ext cx="9199231" cy="4285530"/>
          </a:xfrm>
          <a:prstGeom prst="rect">
            <a:avLst/>
          </a:prstGeom>
        </p:spPr>
      </p:pic>
    </p:spTree>
    <p:extLst>
      <p:ext uri="{BB962C8B-B14F-4D97-AF65-F5344CB8AC3E}">
        <p14:creationId xmlns:p14="http://schemas.microsoft.com/office/powerpoint/2010/main" val="89647743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256" y="576367"/>
            <a:ext cx="10479640" cy="769441"/>
          </a:xfrm>
          <a:prstGeom prst="rect">
            <a:avLst/>
          </a:prstGeom>
          <a:noFill/>
        </p:spPr>
        <p:txBody>
          <a:bodyPr wrap="square" rtlCol="0">
            <a:spAutoFit/>
          </a:bodyPr>
          <a:lstStyle/>
          <a:p>
            <a:r>
              <a:rPr lang="en-US" sz="4400" b="1" dirty="0"/>
              <a:t>Application layer: HTTP methods</a:t>
            </a:r>
            <a:endParaRPr lang="uk-UA" sz="4400" b="1" dirty="0"/>
          </a:p>
        </p:txBody>
      </p:sp>
      <p:pic>
        <p:nvPicPr>
          <p:cNvPr id="6" name="Picture 5">
            <a:extLst>
              <a:ext uri="{FF2B5EF4-FFF2-40B4-BE49-F238E27FC236}">
                <a16:creationId xmlns:a16="http://schemas.microsoft.com/office/drawing/2014/main" id="{8D98F6F3-AF20-490D-A34C-9C9774C8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760" y="1593755"/>
            <a:ext cx="7702081" cy="4360238"/>
          </a:xfrm>
          <a:prstGeom prst="rect">
            <a:avLst/>
          </a:prstGeom>
        </p:spPr>
      </p:pic>
    </p:spTree>
    <p:extLst>
      <p:ext uri="{BB962C8B-B14F-4D97-AF65-F5344CB8AC3E}">
        <p14:creationId xmlns:p14="http://schemas.microsoft.com/office/powerpoint/2010/main" val="349991358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Box 3"/>
          <p:cNvSpPr txBox="1">
            <a:spLocks noChangeArrowheads="1"/>
          </p:cNvSpPr>
          <p:nvPr/>
        </p:nvSpPr>
        <p:spPr bwMode="auto">
          <a:xfrm>
            <a:off x="1027416" y="1538277"/>
            <a:ext cx="1047964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sz="2000" b="0" dirty="0"/>
              <a:t>A </a:t>
            </a:r>
            <a:r>
              <a:rPr lang="en-US" sz="2000" dirty="0">
                <a:solidFill>
                  <a:srgbClr val="C00000"/>
                </a:solidFill>
              </a:rPr>
              <a:t>computer network</a:t>
            </a:r>
            <a:r>
              <a:rPr lang="en-US" sz="2000" b="0" dirty="0"/>
              <a:t>, or </a:t>
            </a:r>
            <a:r>
              <a:rPr lang="en-US" sz="2000" dirty="0">
                <a:solidFill>
                  <a:srgbClr val="C00000"/>
                </a:solidFill>
              </a:rPr>
              <a:t>data network</a:t>
            </a:r>
            <a:r>
              <a:rPr lang="en-US" sz="2000" b="0" dirty="0"/>
              <a:t>, is a digital telecommunications network which allows nodes to share resources and information. In computer networks, computing devices exchange data with each other using connections (data links) between nodes. These data links are established over cable media such as wires or optic cables, or wireless media such as WiFi.</a:t>
            </a:r>
            <a:endParaRPr lang="en-US" altLang="uk-UA" sz="2000" b="0" dirty="0"/>
          </a:p>
        </p:txBody>
      </p:sp>
      <p:sp>
        <p:nvSpPr>
          <p:cNvPr id="7" name="TextBox 6"/>
          <p:cNvSpPr txBox="1"/>
          <p:nvPr/>
        </p:nvSpPr>
        <p:spPr>
          <a:xfrm>
            <a:off x="1027416" y="549120"/>
            <a:ext cx="10479640" cy="769441"/>
          </a:xfrm>
          <a:prstGeom prst="rect">
            <a:avLst/>
          </a:prstGeom>
          <a:noFill/>
        </p:spPr>
        <p:txBody>
          <a:bodyPr wrap="square" rtlCol="0">
            <a:spAutoFit/>
          </a:bodyPr>
          <a:lstStyle/>
          <a:p>
            <a:r>
              <a:rPr lang="en-US" sz="4400" b="1" dirty="0"/>
              <a:t>Network</a:t>
            </a:r>
            <a:endParaRPr lang="uk-UA" sz="44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580" y="3169493"/>
            <a:ext cx="3421380" cy="2566035"/>
          </a:xfrm>
          <a:prstGeom prst="rect">
            <a:avLst/>
          </a:prstGeom>
        </p:spPr>
      </p:pic>
    </p:spTree>
    <p:extLst>
      <p:ext uri="{BB962C8B-B14F-4D97-AF65-F5344CB8AC3E}">
        <p14:creationId xmlns:p14="http://schemas.microsoft.com/office/powerpoint/2010/main" val="211426681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42772" y="458380"/>
            <a:ext cx="10937950" cy="769441"/>
          </a:xfrm>
          <a:prstGeom prst="rect">
            <a:avLst/>
          </a:prstGeom>
          <a:noFill/>
        </p:spPr>
        <p:txBody>
          <a:bodyPr wrap="square" rtlCol="0">
            <a:spAutoFit/>
          </a:bodyPr>
          <a:lstStyle/>
          <a:p>
            <a:r>
              <a:rPr lang="en-US" sz="4400" b="1" dirty="0"/>
              <a:t>Application layer: HTTP response status codes</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75163"/>
            <a:ext cx="12192000" cy="3413760"/>
          </a:xfrm>
          <a:prstGeom prst="rect">
            <a:avLst/>
          </a:prstGeom>
        </p:spPr>
      </p:pic>
    </p:spTree>
    <p:extLst>
      <p:ext uri="{BB962C8B-B14F-4D97-AF65-F5344CB8AC3E}">
        <p14:creationId xmlns:p14="http://schemas.microsoft.com/office/powerpoint/2010/main" val="15539032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42772" y="458380"/>
            <a:ext cx="10937950" cy="769441"/>
          </a:xfrm>
          <a:prstGeom prst="rect">
            <a:avLst/>
          </a:prstGeom>
          <a:noFill/>
        </p:spPr>
        <p:txBody>
          <a:bodyPr wrap="square" rtlCol="0">
            <a:spAutoFit/>
          </a:bodyPr>
          <a:lstStyle/>
          <a:p>
            <a:r>
              <a:rPr lang="en-US" sz="4400" b="1" dirty="0"/>
              <a:t>Application layer: HTTP response status codes</a:t>
            </a:r>
            <a:endParaRPr lang="uk-UA" sz="44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316" y="1227821"/>
            <a:ext cx="7790600" cy="4857983"/>
          </a:xfrm>
          <a:prstGeom prst="rect">
            <a:avLst/>
          </a:prstGeom>
        </p:spPr>
      </p:pic>
    </p:spTree>
    <p:extLst>
      <p:ext uri="{BB962C8B-B14F-4D97-AF65-F5344CB8AC3E}">
        <p14:creationId xmlns:p14="http://schemas.microsoft.com/office/powerpoint/2010/main" val="370209974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Transport layer: TCP and UDP</a:t>
            </a:r>
            <a:r>
              <a:rPr lang="uk-UA" sz="4400" b="1" dirty="0"/>
              <a:t> </a:t>
            </a:r>
            <a:r>
              <a:rPr lang="en-US" sz="4400" b="1" dirty="0"/>
              <a:t>Protocol</a:t>
            </a:r>
            <a:endParaRPr lang="uk-UA" sz="4400" b="1" dirty="0"/>
          </a:p>
        </p:txBody>
      </p:sp>
      <p:sp>
        <p:nvSpPr>
          <p:cNvPr id="9" name="TextBox 8"/>
          <p:cNvSpPr txBox="1">
            <a:spLocks noChangeArrowheads="1"/>
          </p:cNvSpPr>
          <p:nvPr/>
        </p:nvSpPr>
        <p:spPr bwMode="auto">
          <a:xfrm>
            <a:off x="1103615" y="1281616"/>
            <a:ext cx="107096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endParaRPr lang="en-US" altLang="uk-UA" sz="2000" b="0" dirty="0"/>
          </a:p>
        </p:txBody>
      </p:sp>
      <p:graphicFrame>
        <p:nvGraphicFramePr>
          <p:cNvPr id="4" name="Table 3"/>
          <p:cNvGraphicFramePr>
            <a:graphicFrameLocks noGrp="1"/>
          </p:cNvGraphicFramePr>
          <p:nvPr>
            <p:extLst>
              <p:ext uri="{D42A27DB-BD31-4B8C-83A1-F6EECF244321}">
                <p14:modId xmlns:p14="http://schemas.microsoft.com/office/powerpoint/2010/main" val="1066483553"/>
              </p:ext>
            </p:extLst>
          </p:nvPr>
        </p:nvGraphicFramePr>
        <p:xfrm>
          <a:off x="1027416" y="1281616"/>
          <a:ext cx="10397967" cy="4564438"/>
        </p:xfrm>
        <a:graphic>
          <a:graphicData uri="http://schemas.openxmlformats.org/drawingml/2006/table">
            <a:tbl>
              <a:tblPr firstRow="1" bandRow="1">
                <a:tableStyleId>{2D5ABB26-0587-4C30-8999-92F81FD0307C}</a:tableStyleId>
              </a:tblPr>
              <a:tblGrid>
                <a:gridCol w="1826620">
                  <a:extLst>
                    <a:ext uri="{9D8B030D-6E8A-4147-A177-3AD203B41FA5}">
                      <a16:colId xmlns:a16="http://schemas.microsoft.com/office/drawing/2014/main" val="1060698006"/>
                    </a:ext>
                  </a:extLst>
                </a:gridCol>
                <a:gridCol w="4100946">
                  <a:extLst>
                    <a:ext uri="{9D8B030D-6E8A-4147-A177-3AD203B41FA5}">
                      <a16:colId xmlns:a16="http://schemas.microsoft.com/office/drawing/2014/main" val="1517189366"/>
                    </a:ext>
                  </a:extLst>
                </a:gridCol>
                <a:gridCol w="4470401">
                  <a:extLst>
                    <a:ext uri="{9D8B030D-6E8A-4147-A177-3AD203B41FA5}">
                      <a16:colId xmlns:a16="http://schemas.microsoft.com/office/drawing/2014/main" val="4012557143"/>
                    </a:ext>
                  </a:extLst>
                </a:gridCol>
              </a:tblGrid>
              <a:tr h="688674">
                <a:tc>
                  <a:txBody>
                    <a:bodyPr/>
                    <a:lstStyle/>
                    <a:p>
                      <a:pPr algn="ctr" fontAlgn="ctr"/>
                      <a:r>
                        <a:rPr lang="en-US" sz="1600" b="1" cap="all" dirty="0">
                          <a:effectLst/>
                        </a:rPr>
                        <a:t>BASIS FOR COMPARISON</a:t>
                      </a:r>
                    </a:p>
                  </a:txBody>
                  <a:tcPr marL="50800" marR="50800" marT="50800" marB="50800" anchor="ctr">
                    <a:solidFill>
                      <a:srgbClr val="D9EDF7"/>
                    </a:solidFill>
                  </a:tcPr>
                </a:tc>
                <a:tc>
                  <a:txBody>
                    <a:bodyPr/>
                    <a:lstStyle/>
                    <a:p>
                      <a:pPr algn="ctr" fontAlgn="ctr"/>
                      <a:r>
                        <a:rPr lang="en-US" sz="1600" b="1" kern="1200" cap="all" dirty="0">
                          <a:effectLst/>
                        </a:rPr>
                        <a:t>TRANSMISSION CONTROL PROTOCOL (</a:t>
                      </a:r>
                      <a:r>
                        <a:rPr lang="en-US" sz="1600" b="1" cap="all" dirty="0">
                          <a:effectLst/>
                        </a:rPr>
                        <a:t>TCP)</a:t>
                      </a:r>
                    </a:p>
                  </a:txBody>
                  <a:tcPr marL="50800" marR="50800" marT="50800" marB="50800" anchor="ctr">
                    <a:solidFill>
                      <a:srgbClr val="D9EDF7"/>
                    </a:solidFill>
                  </a:tcPr>
                </a:tc>
                <a:tc>
                  <a:txBody>
                    <a:bodyPr/>
                    <a:lstStyle/>
                    <a:p>
                      <a:pPr algn="ctr" fontAlgn="ctr"/>
                      <a:r>
                        <a:rPr lang="en-US" sz="1600" b="1" kern="1200" cap="all" dirty="0">
                          <a:effectLst/>
                        </a:rPr>
                        <a:t>USER DATAGRAM PROTOCOL</a:t>
                      </a:r>
                      <a:r>
                        <a:rPr lang="uk-UA" sz="1600" b="1" kern="1200" cap="all" dirty="0">
                          <a:effectLst/>
                        </a:rPr>
                        <a:t> </a:t>
                      </a:r>
                      <a:r>
                        <a:rPr lang="en-US" sz="1600" b="1" kern="1200" cap="all" dirty="0">
                          <a:effectLst/>
                        </a:rPr>
                        <a:t>(</a:t>
                      </a:r>
                      <a:r>
                        <a:rPr lang="en-US" sz="1600" b="1" cap="all" dirty="0">
                          <a:effectLst/>
                        </a:rPr>
                        <a:t>UDP)</a:t>
                      </a:r>
                    </a:p>
                  </a:txBody>
                  <a:tcPr marL="50800" marR="50800" marT="50800" marB="50800" anchor="ctr">
                    <a:solidFill>
                      <a:srgbClr val="D9EDF7"/>
                    </a:solidFill>
                  </a:tcPr>
                </a:tc>
                <a:extLst>
                  <a:ext uri="{0D108BD9-81ED-4DB2-BD59-A6C34878D82A}">
                    <a16:rowId xmlns:a16="http://schemas.microsoft.com/office/drawing/2014/main" val="1199877143"/>
                  </a:ext>
                </a:extLst>
              </a:tr>
              <a:tr h="929930">
                <a:tc>
                  <a:txBody>
                    <a:bodyPr/>
                    <a:lstStyle/>
                    <a:p>
                      <a:pPr algn="l" fontAlgn="t"/>
                      <a:r>
                        <a:rPr lang="en-US" sz="1600" b="0" dirty="0">
                          <a:effectLst/>
                        </a:rPr>
                        <a:t>Meaning</a:t>
                      </a:r>
                    </a:p>
                  </a:txBody>
                  <a:tcPr marL="50800" marR="50800" marT="50800" marB="50800"/>
                </a:tc>
                <a:tc>
                  <a:txBody>
                    <a:bodyPr/>
                    <a:lstStyle/>
                    <a:p>
                      <a:pPr algn="l" fontAlgn="t"/>
                      <a:r>
                        <a:rPr lang="en-US" sz="1600" b="1" dirty="0">
                          <a:effectLst/>
                        </a:rPr>
                        <a:t>TCP establishes connection </a:t>
                      </a:r>
                      <a:r>
                        <a:rPr lang="en-US" sz="1600" b="0" dirty="0">
                          <a:effectLst/>
                        </a:rPr>
                        <a:t>between the computers </a:t>
                      </a:r>
                      <a:r>
                        <a:rPr lang="en-US" sz="1600" b="1" dirty="0">
                          <a:effectLst/>
                        </a:rPr>
                        <a:t>before transmitting </a:t>
                      </a:r>
                      <a:r>
                        <a:rPr lang="en-US" sz="1600" b="0" dirty="0">
                          <a:effectLst/>
                        </a:rPr>
                        <a:t>the data</a:t>
                      </a:r>
                    </a:p>
                  </a:txBody>
                  <a:tcPr marL="50800" marR="50800" marT="50800" marB="50800"/>
                </a:tc>
                <a:tc>
                  <a:txBody>
                    <a:bodyPr/>
                    <a:lstStyle/>
                    <a:p>
                      <a:pPr algn="l" fontAlgn="t"/>
                      <a:r>
                        <a:rPr lang="en-US" sz="1600" b="1" dirty="0">
                          <a:effectLst/>
                        </a:rPr>
                        <a:t>UDP sends the data </a:t>
                      </a:r>
                      <a:r>
                        <a:rPr lang="en-US" sz="1600" b="0" dirty="0">
                          <a:effectLst/>
                        </a:rPr>
                        <a:t>directly to the destination computer without checking whether the system is ready to receive or not</a:t>
                      </a:r>
                    </a:p>
                  </a:txBody>
                  <a:tcPr marL="50800" marR="50800" marT="50800" marB="50800"/>
                </a:tc>
                <a:extLst>
                  <a:ext uri="{0D108BD9-81ED-4DB2-BD59-A6C34878D82A}">
                    <a16:rowId xmlns:a16="http://schemas.microsoft.com/office/drawing/2014/main" val="3424637038"/>
                  </a:ext>
                </a:extLst>
              </a:tr>
              <a:tr h="392759">
                <a:tc>
                  <a:txBody>
                    <a:bodyPr/>
                    <a:lstStyle/>
                    <a:p>
                      <a:pPr algn="l" fontAlgn="t"/>
                      <a:r>
                        <a:rPr lang="en-US" sz="1600" b="0" dirty="0">
                          <a:effectLst/>
                        </a:rPr>
                        <a:t>Connection Type</a:t>
                      </a:r>
                    </a:p>
                  </a:txBody>
                  <a:tcPr marL="50800" marR="50800" marT="50800" marB="50800">
                    <a:solidFill>
                      <a:schemeClr val="bg2">
                        <a:lumMod val="85000"/>
                      </a:schemeClr>
                    </a:solidFill>
                  </a:tcPr>
                </a:tc>
                <a:tc>
                  <a:txBody>
                    <a:bodyPr/>
                    <a:lstStyle/>
                    <a:p>
                      <a:pPr algn="l" fontAlgn="t"/>
                      <a:r>
                        <a:rPr lang="en-US" sz="1600" b="1" dirty="0">
                          <a:solidFill>
                            <a:schemeClr val="tx1"/>
                          </a:solidFill>
                          <a:effectLst/>
                        </a:rPr>
                        <a:t>Guarantees delivery</a:t>
                      </a:r>
                      <a:r>
                        <a:rPr lang="en-US" sz="1600" b="0" dirty="0">
                          <a:solidFill>
                            <a:schemeClr val="tx1"/>
                          </a:solidFill>
                          <a:effectLst/>
                        </a:rPr>
                        <a:t>,</a:t>
                      </a:r>
                      <a:r>
                        <a:rPr lang="en-US" sz="1600" b="0" baseline="0" dirty="0">
                          <a:solidFill>
                            <a:schemeClr val="tx1"/>
                          </a:solidFill>
                          <a:effectLst/>
                        </a:rPr>
                        <a:t> c</a:t>
                      </a:r>
                      <a:r>
                        <a:rPr lang="en-US" sz="1600" b="0" dirty="0">
                          <a:solidFill>
                            <a:schemeClr val="tx1"/>
                          </a:solidFill>
                          <a:effectLst/>
                        </a:rPr>
                        <a:t>onnection oriented</a:t>
                      </a:r>
                    </a:p>
                  </a:txBody>
                  <a:tcPr marL="50800" marR="50800" marT="50800" marB="50800">
                    <a:solidFill>
                      <a:schemeClr val="bg2">
                        <a:lumMod val="85000"/>
                      </a:schemeClr>
                    </a:solidFill>
                  </a:tcPr>
                </a:tc>
                <a:tc>
                  <a:txBody>
                    <a:bodyPr/>
                    <a:lstStyle/>
                    <a:p>
                      <a:pPr algn="l" fontAlgn="t"/>
                      <a:r>
                        <a:rPr lang="en-US" sz="1600" b="1" baseline="0" dirty="0">
                          <a:solidFill>
                            <a:schemeClr val="tx1"/>
                          </a:solidFill>
                          <a:effectLst/>
                        </a:rPr>
                        <a:t>Does not guarantee delivery</a:t>
                      </a:r>
                      <a:r>
                        <a:rPr lang="en-US" sz="1600" b="0" baseline="0" dirty="0">
                          <a:solidFill>
                            <a:schemeClr val="tx1"/>
                          </a:solidFill>
                          <a:effectLst/>
                        </a:rPr>
                        <a:t>, c</a:t>
                      </a:r>
                      <a:r>
                        <a:rPr lang="en-US" sz="1600" b="0" dirty="0">
                          <a:solidFill>
                            <a:schemeClr val="tx1"/>
                          </a:solidFill>
                          <a:effectLst/>
                        </a:rPr>
                        <a:t>onnection less</a:t>
                      </a:r>
                    </a:p>
                  </a:txBody>
                  <a:tcPr marL="50800" marR="50800" marT="50800" marB="50800">
                    <a:solidFill>
                      <a:schemeClr val="bg2">
                        <a:lumMod val="85000"/>
                      </a:schemeClr>
                    </a:solidFill>
                  </a:tcPr>
                </a:tc>
                <a:extLst>
                  <a:ext uri="{0D108BD9-81ED-4DB2-BD59-A6C34878D82A}">
                    <a16:rowId xmlns:a16="http://schemas.microsoft.com/office/drawing/2014/main" val="1202143273"/>
                  </a:ext>
                </a:extLst>
              </a:tr>
              <a:tr h="392759">
                <a:tc>
                  <a:txBody>
                    <a:bodyPr/>
                    <a:lstStyle/>
                    <a:p>
                      <a:pPr algn="l" fontAlgn="t"/>
                      <a:r>
                        <a:rPr lang="en-US" sz="1600" b="0" dirty="0">
                          <a:effectLst/>
                        </a:rPr>
                        <a:t>Order</a:t>
                      </a:r>
                    </a:p>
                  </a:txBody>
                  <a:tcPr marL="50800" marR="50800" marT="50800" marB="50800"/>
                </a:tc>
                <a:tc>
                  <a:txBody>
                    <a:bodyPr/>
                    <a:lstStyle/>
                    <a:p>
                      <a:pPr marL="0" marR="0" lvl="0" indent="0" hangingPunct="1">
                        <a:lnSpc>
                          <a:spcPct val="100000"/>
                        </a:lnSpc>
                        <a:spcBef>
                          <a:spcPts val="0"/>
                        </a:spcBef>
                        <a:spcAft>
                          <a:spcPts val="0"/>
                        </a:spcAft>
                        <a:buNone/>
                        <a:tabLst/>
                      </a:pPr>
                      <a:r>
                        <a:rPr lang="en-US" sz="1600" b="1" i="0" u="none" strike="noStrike" kern="1200" cap="none" dirty="0">
                          <a:ln>
                            <a:noFill/>
                          </a:ln>
                          <a:solidFill>
                            <a:schemeClr val="tx1"/>
                          </a:solidFill>
                          <a:latin typeface="+mn-lt"/>
                          <a:ea typeface="DejaVu Sans" pitchFamily="2"/>
                          <a:cs typeface="DejaVu Sans" pitchFamily="2"/>
                        </a:rPr>
                        <a:t>Guarantee order</a:t>
                      </a:r>
                      <a:r>
                        <a:rPr lang="en-US" sz="1600" b="0" i="0" u="none" strike="noStrike" kern="1200" cap="none" dirty="0">
                          <a:ln>
                            <a:noFill/>
                          </a:ln>
                          <a:solidFill>
                            <a:schemeClr val="tx1"/>
                          </a:solidFill>
                          <a:latin typeface="+mn-lt"/>
                          <a:ea typeface="DejaVu Sans" pitchFamily="2"/>
                          <a:cs typeface="DejaVu Sans" pitchFamily="2"/>
                        </a:rPr>
                        <a:t> of data in stream</a:t>
                      </a:r>
                    </a:p>
                  </a:txBody>
                  <a:tcPr marL="50800" marR="50800" marT="50800" marB="50800"/>
                </a:tc>
                <a:tc>
                  <a:txBody>
                    <a:bodyPr/>
                    <a:lstStyle/>
                    <a:p>
                      <a:pPr marL="0" marR="0" lvl="0" indent="0" hangingPunct="1">
                        <a:lnSpc>
                          <a:spcPct val="100000"/>
                        </a:lnSpc>
                        <a:spcBef>
                          <a:spcPts val="0"/>
                        </a:spcBef>
                        <a:spcAft>
                          <a:spcPts val="0"/>
                        </a:spcAft>
                        <a:buNone/>
                        <a:tabLst/>
                      </a:pPr>
                      <a:r>
                        <a:rPr lang="en-US" sz="1600" b="1" i="0" u="none" strike="noStrike" kern="1200" cap="none" dirty="0">
                          <a:ln>
                            <a:noFill/>
                          </a:ln>
                          <a:solidFill>
                            <a:schemeClr val="tx1"/>
                          </a:solidFill>
                          <a:latin typeface="+mn-lt"/>
                          <a:ea typeface="DejaVu Sans" pitchFamily="2"/>
                          <a:cs typeface="DejaVu Sans" pitchFamily="2"/>
                        </a:rPr>
                        <a:t>Doesn’t guarantee order </a:t>
                      </a:r>
                      <a:r>
                        <a:rPr lang="en-US" sz="1600" b="0" i="0" u="none" strike="noStrike" kern="1200" cap="none" dirty="0">
                          <a:ln>
                            <a:noFill/>
                          </a:ln>
                          <a:solidFill>
                            <a:schemeClr val="tx1"/>
                          </a:solidFill>
                          <a:latin typeface="+mn-lt"/>
                          <a:ea typeface="DejaVu Sans" pitchFamily="2"/>
                          <a:cs typeface="DejaVu Sans" pitchFamily="2"/>
                        </a:rPr>
                        <a:t>of packages</a:t>
                      </a:r>
                    </a:p>
                  </a:txBody>
                  <a:tcPr marL="50800" marR="50800" marT="50800" marB="50800"/>
                </a:tc>
                <a:extLst>
                  <a:ext uri="{0D108BD9-81ED-4DB2-BD59-A6C34878D82A}">
                    <a16:rowId xmlns:a16="http://schemas.microsoft.com/office/drawing/2014/main" val="2783143229"/>
                  </a:ext>
                </a:extLst>
              </a:tr>
              <a:tr h="392759">
                <a:tc>
                  <a:txBody>
                    <a:bodyPr/>
                    <a:lstStyle/>
                    <a:p>
                      <a:pPr algn="l" fontAlgn="t"/>
                      <a:r>
                        <a:rPr lang="en-US" sz="1600" b="0" dirty="0">
                          <a:effectLst/>
                        </a:rPr>
                        <a:t>Speed</a:t>
                      </a:r>
                    </a:p>
                  </a:txBody>
                  <a:tcPr marL="50800" marR="50800" marT="50800" marB="50800">
                    <a:solidFill>
                      <a:schemeClr val="bg2">
                        <a:lumMod val="85000"/>
                      </a:schemeClr>
                    </a:solidFill>
                  </a:tcPr>
                </a:tc>
                <a:tc>
                  <a:txBody>
                    <a:bodyPr/>
                    <a:lstStyle/>
                    <a:p>
                      <a:pPr algn="l" fontAlgn="t"/>
                      <a:r>
                        <a:rPr lang="en-US" sz="1600" b="1" dirty="0">
                          <a:solidFill>
                            <a:schemeClr val="tx1"/>
                          </a:solidFill>
                          <a:effectLst/>
                        </a:rPr>
                        <a:t>Slow</a:t>
                      </a:r>
                    </a:p>
                  </a:txBody>
                  <a:tcPr marL="50800" marR="50800" marT="50800" marB="50800">
                    <a:solidFill>
                      <a:schemeClr val="bg2">
                        <a:lumMod val="85000"/>
                      </a:schemeClr>
                    </a:solidFill>
                  </a:tcPr>
                </a:tc>
                <a:tc>
                  <a:txBody>
                    <a:bodyPr/>
                    <a:lstStyle/>
                    <a:p>
                      <a:pPr algn="l" fontAlgn="t"/>
                      <a:r>
                        <a:rPr lang="en-US" sz="1600" b="1" dirty="0">
                          <a:solidFill>
                            <a:schemeClr val="tx1"/>
                          </a:solidFill>
                          <a:effectLst/>
                        </a:rPr>
                        <a:t>Fast</a:t>
                      </a:r>
                    </a:p>
                  </a:txBody>
                  <a:tcPr marL="50800" marR="50800" marT="50800" marB="50800">
                    <a:solidFill>
                      <a:schemeClr val="bg2">
                        <a:lumMod val="85000"/>
                      </a:schemeClr>
                    </a:solidFill>
                  </a:tcPr>
                </a:tc>
                <a:extLst>
                  <a:ext uri="{0D108BD9-81ED-4DB2-BD59-A6C34878D82A}">
                    <a16:rowId xmlns:a16="http://schemas.microsoft.com/office/drawing/2014/main" val="2660032798"/>
                  </a:ext>
                </a:extLst>
              </a:tr>
              <a:tr h="392759">
                <a:tc>
                  <a:txBody>
                    <a:bodyPr/>
                    <a:lstStyle/>
                    <a:p>
                      <a:pPr algn="l" fontAlgn="t"/>
                      <a:r>
                        <a:rPr lang="en-US" sz="1600" b="0" dirty="0">
                          <a:effectLst/>
                        </a:rPr>
                        <a:t>Reliability</a:t>
                      </a:r>
                    </a:p>
                  </a:txBody>
                  <a:tcPr marL="50800" marR="50800" marT="50800" marB="50800"/>
                </a:tc>
                <a:tc>
                  <a:txBody>
                    <a:bodyPr/>
                    <a:lstStyle/>
                    <a:p>
                      <a:pPr algn="l" fontAlgn="t"/>
                      <a:r>
                        <a:rPr lang="en-US" sz="1600" dirty="0">
                          <a:effectLst/>
                          <a:latin typeface="+mn-lt"/>
                        </a:rPr>
                        <a:t>Highly Reliable, </a:t>
                      </a:r>
                      <a:r>
                        <a:rPr lang="en-US" sz="1600" b="1" i="0" u="none" strike="noStrike" kern="1200" cap="none" dirty="0">
                          <a:ln>
                            <a:noFill/>
                          </a:ln>
                          <a:latin typeface="+mn-lt"/>
                          <a:ea typeface="DejaVu Sans" pitchFamily="2"/>
                          <a:cs typeface="DejaVu Sans" pitchFamily="2"/>
                        </a:rPr>
                        <a:t>control errors</a:t>
                      </a:r>
                      <a:endParaRPr lang="en-US" sz="1600" b="1" dirty="0">
                        <a:effectLst/>
                        <a:latin typeface="+mn-lt"/>
                      </a:endParaRPr>
                    </a:p>
                  </a:txBody>
                  <a:tcPr marL="50800" marR="5080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a:effectLst/>
                          <a:latin typeface="+mn-lt"/>
                        </a:rPr>
                        <a:t>Unreliable, </a:t>
                      </a:r>
                      <a:r>
                        <a:rPr lang="en-US" sz="1600" b="1" i="0" u="none" strike="noStrike" kern="1200" cap="none" dirty="0">
                          <a:ln>
                            <a:noFill/>
                          </a:ln>
                          <a:latin typeface="+mn-lt"/>
                          <a:ea typeface="DejaVu Sans" pitchFamily="2"/>
                          <a:cs typeface="DejaVu Sans" pitchFamily="2"/>
                        </a:rPr>
                        <a:t>doesn’t control errors</a:t>
                      </a:r>
                      <a:endParaRPr lang="en-US" sz="1600" b="1" dirty="0">
                        <a:effectLst/>
                        <a:latin typeface="+mn-lt"/>
                      </a:endParaRPr>
                    </a:p>
                  </a:txBody>
                  <a:tcPr marL="50800" marR="50800" marT="50800" marB="50800"/>
                </a:tc>
                <a:extLst>
                  <a:ext uri="{0D108BD9-81ED-4DB2-BD59-A6C34878D82A}">
                    <a16:rowId xmlns:a16="http://schemas.microsoft.com/office/drawing/2014/main" val="3090698451"/>
                  </a:ext>
                </a:extLst>
              </a:tr>
              <a:tr h="392759">
                <a:tc>
                  <a:txBody>
                    <a:bodyPr/>
                    <a:lstStyle/>
                    <a:p>
                      <a:pPr algn="l" fontAlgn="t"/>
                      <a:r>
                        <a:rPr lang="en-US" sz="1600" b="0" dirty="0">
                          <a:effectLst/>
                        </a:rPr>
                        <a:t>Header Size</a:t>
                      </a:r>
                    </a:p>
                  </a:txBody>
                  <a:tcPr marL="50800" marR="50800" marT="50800" marB="50800">
                    <a:solidFill>
                      <a:schemeClr val="bg2">
                        <a:lumMod val="85000"/>
                      </a:schemeClr>
                    </a:solidFill>
                  </a:tcPr>
                </a:tc>
                <a:tc>
                  <a:txBody>
                    <a:bodyPr/>
                    <a:lstStyle/>
                    <a:p>
                      <a:pPr algn="l" fontAlgn="t"/>
                      <a:r>
                        <a:rPr lang="en-US" sz="1600" b="1" dirty="0">
                          <a:effectLst/>
                        </a:rPr>
                        <a:t>20 </a:t>
                      </a:r>
                      <a:r>
                        <a:rPr lang="en-US" sz="1600" dirty="0">
                          <a:effectLst/>
                        </a:rPr>
                        <a:t>Bytes</a:t>
                      </a:r>
                    </a:p>
                  </a:txBody>
                  <a:tcPr marL="50800" marR="50800" marT="50800" marB="50800">
                    <a:solidFill>
                      <a:schemeClr val="bg2">
                        <a:lumMod val="85000"/>
                      </a:schemeClr>
                    </a:solidFill>
                  </a:tcPr>
                </a:tc>
                <a:tc>
                  <a:txBody>
                    <a:bodyPr/>
                    <a:lstStyle/>
                    <a:p>
                      <a:pPr algn="l" fontAlgn="t"/>
                      <a:r>
                        <a:rPr lang="en-US" sz="1600" b="1" dirty="0">
                          <a:effectLst/>
                        </a:rPr>
                        <a:t>8</a:t>
                      </a:r>
                      <a:r>
                        <a:rPr lang="en-US" sz="1600" dirty="0">
                          <a:effectLst/>
                        </a:rPr>
                        <a:t> Bytes</a:t>
                      </a:r>
                    </a:p>
                  </a:txBody>
                  <a:tcPr marL="50800" marR="50800" marT="50800" marB="50800">
                    <a:solidFill>
                      <a:schemeClr val="bg2">
                        <a:lumMod val="85000"/>
                      </a:schemeClr>
                    </a:solidFill>
                  </a:tcPr>
                </a:tc>
                <a:extLst>
                  <a:ext uri="{0D108BD9-81ED-4DB2-BD59-A6C34878D82A}">
                    <a16:rowId xmlns:a16="http://schemas.microsoft.com/office/drawing/2014/main" val="539174332"/>
                  </a:ext>
                </a:extLst>
              </a:tr>
              <a:tr h="392759">
                <a:tc>
                  <a:txBody>
                    <a:bodyPr/>
                    <a:lstStyle/>
                    <a:p>
                      <a:pPr algn="l" fontAlgn="t"/>
                      <a:r>
                        <a:rPr lang="en-US" sz="1600" b="0" dirty="0">
                          <a:effectLst/>
                        </a:rPr>
                        <a:t>Acknowledgement</a:t>
                      </a:r>
                    </a:p>
                  </a:txBody>
                  <a:tcPr marL="50800" marR="50800" marT="50800" marB="50800"/>
                </a:tc>
                <a:tc>
                  <a:txBody>
                    <a:bodyPr/>
                    <a:lstStyle/>
                    <a:p>
                      <a:pPr algn="l" fontAlgn="t"/>
                      <a:r>
                        <a:rPr lang="en-US" sz="1600" dirty="0">
                          <a:effectLst/>
                        </a:rPr>
                        <a:t>It takes acknowledgement of data and has the ability to re transmit, if the user requests.</a:t>
                      </a:r>
                    </a:p>
                  </a:txBody>
                  <a:tcPr marL="50800" marR="50800" marT="50800" marB="50800"/>
                </a:tc>
                <a:tc>
                  <a:txBody>
                    <a:bodyPr/>
                    <a:lstStyle/>
                    <a:p>
                      <a:pPr algn="l" fontAlgn="t"/>
                      <a:r>
                        <a:rPr lang="en-US" sz="1600" dirty="0">
                          <a:effectLst/>
                        </a:rPr>
                        <a:t>It neither takes acknowledgement nor it re transmits the lost data.</a:t>
                      </a:r>
                    </a:p>
                  </a:txBody>
                  <a:tcPr marL="50800" marR="50800" marT="50800" marB="50800"/>
                </a:tc>
                <a:extLst>
                  <a:ext uri="{0D108BD9-81ED-4DB2-BD59-A6C34878D82A}">
                    <a16:rowId xmlns:a16="http://schemas.microsoft.com/office/drawing/2014/main" val="106196964"/>
                  </a:ext>
                </a:extLst>
              </a:tr>
              <a:tr h="392759">
                <a:tc>
                  <a:txBody>
                    <a:bodyPr/>
                    <a:lstStyle/>
                    <a:p>
                      <a:pPr algn="l" fontAlgn="t"/>
                      <a:r>
                        <a:rPr lang="en-US" sz="1600" b="0" i="0" kern="1200" dirty="0">
                          <a:solidFill>
                            <a:schemeClr val="tx1"/>
                          </a:solidFill>
                          <a:effectLst/>
                          <a:latin typeface="+mn-lt"/>
                          <a:ea typeface="+mn-ea"/>
                          <a:cs typeface="+mn-cs"/>
                        </a:rPr>
                        <a:t>Used by </a:t>
                      </a:r>
                      <a:endParaRPr lang="en-US" sz="1600" b="0" dirty="0">
                        <a:effectLst/>
                      </a:endParaRPr>
                    </a:p>
                  </a:txBody>
                  <a:tcPr marL="50800" marR="50800" marT="50800" marB="50800">
                    <a:solidFill>
                      <a:schemeClr val="bg2">
                        <a:lumMod val="85000"/>
                      </a:schemeClr>
                    </a:solidFill>
                  </a:tcPr>
                </a:tc>
                <a:tc>
                  <a:txBody>
                    <a:bodyPr/>
                    <a:lstStyle/>
                    <a:p>
                      <a:pPr algn="l" fontAlgn="t"/>
                      <a:r>
                        <a:rPr lang="en-US" sz="1600" b="1" i="0" kern="1200" dirty="0">
                          <a:solidFill>
                            <a:schemeClr val="tx1"/>
                          </a:solidFill>
                          <a:effectLst/>
                          <a:latin typeface="+mn-lt"/>
                          <a:ea typeface="+mn-ea"/>
                          <a:cs typeface="+mn-cs"/>
                        </a:rPr>
                        <a:t>DNS, HTTP, HTTPS, FTP, SMTP </a:t>
                      </a:r>
                      <a:r>
                        <a:rPr lang="en-US" sz="1600" b="0" i="0" kern="1200" dirty="0">
                          <a:solidFill>
                            <a:schemeClr val="tx1"/>
                          </a:solidFill>
                          <a:effectLst/>
                          <a:latin typeface="+mn-lt"/>
                          <a:ea typeface="+mn-ea"/>
                          <a:cs typeface="+mn-cs"/>
                        </a:rPr>
                        <a:t>and</a:t>
                      </a:r>
                      <a:r>
                        <a:rPr lang="en-US" sz="1600" b="1" i="0" kern="1200" dirty="0">
                          <a:solidFill>
                            <a:schemeClr val="tx1"/>
                          </a:solidFill>
                          <a:effectLst/>
                          <a:latin typeface="+mn-lt"/>
                          <a:ea typeface="+mn-ea"/>
                          <a:cs typeface="+mn-cs"/>
                        </a:rPr>
                        <a:t> Telnet</a:t>
                      </a:r>
                      <a:endParaRPr lang="en-US" sz="1600" b="1" dirty="0">
                        <a:effectLst/>
                      </a:endParaRPr>
                    </a:p>
                  </a:txBody>
                  <a:tcPr marL="50800" marR="50800" marT="50800" marB="50800">
                    <a:solidFill>
                      <a:schemeClr val="bg2">
                        <a:lumMod val="85000"/>
                      </a:schemeClr>
                    </a:solidFill>
                  </a:tcPr>
                </a:tc>
                <a:tc>
                  <a:txBody>
                    <a:bodyPr/>
                    <a:lstStyle/>
                    <a:p>
                      <a:pPr algn="l" fontAlgn="t"/>
                      <a:r>
                        <a:rPr lang="en-US" sz="1600" b="1" i="0" kern="1200" dirty="0">
                          <a:solidFill>
                            <a:schemeClr val="tx1"/>
                          </a:solidFill>
                          <a:effectLst/>
                          <a:latin typeface="+mn-lt"/>
                          <a:ea typeface="+mn-ea"/>
                          <a:cs typeface="+mn-cs"/>
                        </a:rPr>
                        <a:t>DNS, DHCP, TFTP, SNMP, RIP, </a:t>
                      </a:r>
                      <a:r>
                        <a:rPr lang="en-US" sz="1600" b="0" i="0" kern="1200" dirty="0">
                          <a:solidFill>
                            <a:schemeClr val="tx1"/>
                          </a:solidFill>
                          <a:effectLst/>
                          <a:latin typeface="+mn-lt"/>
                          <a:ea typeface="+mn-ea"/>
                          <a:cs typeface="+mn-cs"/>
                        </a:rPr>
                        <a:t>and</a:t>
                      </a:r>
                      <a:r>
                        <a:rPr lang="en-US" sz="1600" b="1" i="0" kern="1200" dirty="0">
                          <a:solidFill>
                            <a:schemeClr val="tx1"/>
                          </a:solidFill>
                          <a:effectLst/>
                          <a:latin typeface="+mn-lt"/>
                          <a:ea typeface="+mn-ea"/>
                          <a:cs typeface="+mn-cs"/>
                        </a:rPr>
                        <a:t> VoIP</a:t>
                      </a:r>
                      <a:endParaRPr lang="en-US" sz="1600" b="1" dirty="0">
                        <a:effectLst/>
                      </a:endParaRPr>
                    </a:p>
                  </a:txBody>
                  <a:tcPr marL="50800" marR="50800" marT="50800" marB="50800">
                    <a:solidFill>
                      <a:schemeClr val="bg2">
                        <a:lumMod val="85000"/>
                      </a:schemeClr>
                    </a:solidFill>
                  </a:tcPr>
                </a:tc>
                <a:extLst>
                  <a:ext uri="{0D108BD9-81ED-4DB2-BD59-A6C34878D82A}">
                    <a16:rowId xmlns:a16="http://schemas.microsoft.com/office/drawing/2014/main" val="904110878"/>
                  </a:ext>
                </a:extLst>
              </a:tr>
            </a:tbl>
          </a:graphicData>
        </a:graphic>
      </p:graphicFrame>
    </p:spTree>
    <p:extLst>
      <p:ext uri="{BB962C8B-B14F-4D97-AF65-F5344CB8AC3E}">
        <p14:creationId xmlns:p14="http://schemas.microsoft.com/office/powerpoint/2010/main" val="391203741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Transport layer: TCP and UDP</a:t>
            </a:r>
            <a:r>
              <a:rPr lang="uk-UA" sz="4400" b="1" dirty="0"/>
              <a:t> </a:t>
            </a:r>
            <a:r>
              <a:rPr lang="en-US" sz="4400" b="1" dirty="0"/>
              <a:t>Protocol</a:t>
            </a:r>
            <a:endParaRPr lang="uk-UA" sz="4400" b="1" dirty="0"/>
          </a:p>
        </p:txBody>
      </p:sp>
      <p:sp>
        <p:nvSpPr>
          <p:cNvPr id="9" name="TextBox 8"/>
          <p:cNvSpPr txBox="1">
            <a:spLocks noChangeArrowheads="1"/>
          </p:cNvSpPr>
          <p:nvPr/>
        </p:nvSpPr>
        <p:spPr bwMode="auto">
          <a:xfrm>
            <a:off x="1103615" y="1281616"/>
            <a:ext cx="107096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endParaRPr lang="en-US" altLang="uk-UA" sz="2000" b="0" dirty="0"/>
          </a:p>
        </p:txBody>
      </p:sp>
      <p:pic>
        <p:nvPicPr>
          <p:cNvPr id="4" name="Picture 3">
            <a:extLst>
              <a:ext uri="{FF2B5EF4-FFF2-40B4-BE49-F238E27FC236}">
                <a16:creationId xmlns:a16="http://schemas.microsoft.com/office/drawing/2014/main" id="{008D92FC-FC74-4460-8AF4-05390B168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724" y="1773166"/>
            <a:ext cx="8578677" cy="3712921"/>
          </a:xfrm>
          <a:prstGeom prst="rect">
            <a:avLst/>
          </a:prstGeom>
        </p:spPr>
      </p:pic>
    </p:spTree>
    <p:extLst>
      <p:ext uri="{BB962C8B-B14F-4D97-AF65-F5344CB8AC3E}">
        <p14:creationId xmlns:p14="http://schemas.microsoft.com/office/powerpoint/2010/main" val="305308740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Transport layer: TCP and UDP</a:t>
            </a:r>
            <a:r>
              <a:rPr lang="uk-UA" sz="4400" b="1" dirty="0"/>
              <a:t> </a:t>
            </a:r>
            <a:r>
              <a:rPr lang="en-US" sz="4400" b="1" dirty="0"/>
              <a:t>Protocol</a:t>
            </a:r>
            <a:endParaRPr lang="uk-UA" sz="4400" b="1" dirty="0"/>
          </a:p>
        </p:txBody>
      </p:sp>
      <p:sp>
        <p:nvSpPr>
          <p:cNvPr id="9" name="TextBox 8"/>
          <p:cNvSpPr txBox="1">
            <a:spLocks noChangeArrowheads="1"/>
          </p:cNvSpPr>
          <p:nvPr/>
        </p:nvSpPr>
        <p:spPr bwMode="auto">
          <a:xfrm>
            <a:off x="1103615" y="1281616"/>
            <a:ext cx="107096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endParaRPr lang="en-US" altLang="uk-UA" sz="2000" b="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431" y="1481671"/>
            <a:ext cx="7037533" cy="4032970"/>
          </a:xfrm>
          <a:prstGeom prst="rect">
            <a:avLst/>
          </a:prstGeom>
        </p:spPr>
      </p:pic>
      <p:sp>
        <p:nvSpPr>
          <p:cNvPr id="5" name="TextBox 4"/>
          <p:cNvSpPr txBox="1"/>
          <p:nvPr/>
        </p:nvSpPr>
        <p:spPr>
          <a:xfrm>
            <a:off x="3205018" y="2051057"/>
            <a:ext cx="738909" cy="276999"/>
          </a:xfrm>
          <a:prstGeom prst="rect">
            <a:avLst/>
          </a:prstGeom>
          <a:noFill/>
        </p:spPr>
        <p:txBody>
          <a:bodyPr wrap="square" rtlCol="0">
            <a:spAutoFit/>
          </a:bodyPr>
          <a:lstStyle/>
          <a:p>
            <a:r>
              <a:rPr lang="en-US" sz="1200" b="1" dirty="0">
                <a:solidFill>
                  <a:srgbClr val="FFC000"/>
                </a:solidFill>
              </a:rPr>
              <a:t>Protocol</a:t>
            </a:r>
            <a:endParaRPr lang="uk-UA" sz="1200" b="1" dirty="0">
              <a:solidFill>
                <a:srgbClr val="FFC000"/>
              </a:solidFill>
            </a:endParaRPr>
          </a:p>
        </p:txBody>
      </p:sp>
      <p:sp>
        <p:nvSpPr>
          <p:cNvPr id="8" name="TextBox 7"/>
          <p:cNvSpPr txBox="1"/>
          <p:nvPr/>
        </p:nvSpPr>
        <p:spPr>
          <a:xfrm>
            <a:off x="7633855" y="4780403"/>
            <a:ext cx="817418" cy="307777"/>
          </a:xfrm>
          <a:prstGeom prst="rect">
            <a:avLst/>
          </a:prstGeom>
          <a:noFill/>
        </p:spPr>
        <p:txBody>
          <a:bodyPr wrap="square" rtlCol="0">
            <a:spAutoFit/>
          </a:bodyPr>
          <a:lstStyle/>
          <a:p>
            <a:r>
              <a:rPr lang="en-US" sz="1400" b="1" dirty="0">
                <a:solidFill>
                  <a:schemeClr val="accent1">
                    <a:lumMod val="75000"/>
                  </a:schemeClr>
                </a:solidFill>
              </a:rPr>
              <a:t>Protocol</a:t>
            </a:r>
            <a:endParaRPr lang="uk-UA" sz="1400" b="1" dirty="0">
              <a:solidFill>
                <a:schemeClr val="accent1">
                  <a:lumMod val="75000"/>
                </a:schemeClr>
              </a:solidFill>
            </a:endParaRPr>
          </a:p>
        </p:txBody>
      </p:sp>
      <p:sp>
        <p:nvSpPr>
          <p:cNvPr id="10" name="TextBox 9"/>
          <p:cNvSpPr txBox="1"/>
          <p:nvPr/>
        </p:nvSpPr>
        <p:spPr>
          <a:xfrm>
            <a:off x="7116618" y="3672039"/>
            <a:ext cx="845127" cy="276999"/>
          </a:xfrm>
          <a:prstGeom prst="rect">
            <a:avLst/>
          </a:prstGeom>
          <a:noFill/>
        </p:spPr>
        <p:txBody>
          <a:bodyPr wrap="square" rtlCol="0">
            <a:spAutoFit/>
          </a:bodyPr>
          <a:lstStyle/>
          <a:p>
            <a:r>
              <a:rPr lang="en-US" sz="1200" b="1" dirty="0" err="1">
                <a:solidFill>
                  <a:schemeClr val="accent1"/>
                </a:solidFill>
              </a:rPr>
              <a:t>Conection</a:t>
            </a:r>
            <a:endParaRPr lang="uk-UA" sz="1200" b="1" dirty="0">
              <a:solidFill>
                <a:schemeClr val="accent1"/>
              </a:solidFill>
            </a:endParaRPr>
          </a:p>
        </p:txBody>
      </p:sp>
    </p:spTree>
    <p:extLst>
      <p:ext uri="{BB962C8B-B14F-4D97-AF65-F5344CB8AC3E}">
        <p14:creationId xmlns:p14="http://schemas.microsoft.com/office/powerpoint/2010/main" val="260222127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Transport layer: Network Ports</a:t>
            </a:r>
            <a:endParaRPr lang="uk-UA" sz="4400" b="1" dirty="0"/>
          </a:p>
        </p:txBody>
      </p:sp>
      <p:sp>
        <p:nvSpPr>
          <p:cNvPr id="12" name="TextBox 11"/>
          <p:cNvSpPr txBox="1">
            <a:spLocks noChangeArrowheads="1"/>
          </p:cNvSpPr>
          <p:nvPr/>
        </p:nvSpPr>
        <p:spPr bwMode="auto">
          <a:xfrm>
            <a:off x="5061527" y="2605055"/>
            <a:ext cx="613063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2000" b="0" dirty="0"/>
              <a:t>A specific </a:t>
            </a:r>
            <a:r>
              <a:rPr lang="en-US" altLang="uk-UA" sz="2000" dirty="0">
                <a:solidFill>
                  <a:srgbClr val="C00000"/>
                </a:solidFill>
              </a:rPr>
              <a:t>network port </a:t>
            </a:r>
            <a:r>
              <a:rPr lang="en-US" altLang="uk-UA" sz="2000" b="0" dirty="0"/>
              <a:t>is identified by its number commonly referred to as port number, the IP address in which the port is associated with and the type of transport protocol used for the communication.</a:t>
            </a:r>
          </a:p>
          <a:p>
            <a:pPr algn="just" eaLnBrk="1" hangingPunct="1"/>
            <a:r>
              <a:rPr lang="en-US" altLang="uk-UA" sz="2000" b="0" dirty="0"/>
              <a:t>A port number is a 16-bit unsigned integer that ranges from 0 to 65535. Ports 0 to 1024 are reserved for use by certain privileged services. For the HTTP service, port 80 is defined as a default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077" y="2888272"/>
            <a:ext cx="3836790" cy="2154358"/>
          </a:xfrm>
          <a:prstGeom prst="rect">
            <a:avLst/>
          </a:prstGeom>
        </p:spPr>
      </p:pic>
      <p:sp>
        <p:nvSpPr>
          <p:cNvPr id="10" name="TextBox 9"/>
          <p:cNvSpPr txBox="1">
            <a:spLocks noChangeArrowheads="1"/>
          </p:cNvSpPr>
          <p:nvPr/>
        </p:nvSpPr>
        <p:spPr bwMode="auto">
          <a:xfrm>
            <a:off x="1027416" y="1479466"/>
            <a:ext cx="1016474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sz="2000" b="0" dirty="0"/>
              <a:t>A </a:t>
            </a:r>
            <a:r>
              <a:rPr lang="en-US" altLang="uk-UA" sz="2000" dirty="0">
                <a:solidFill>
                  <a:srgbClr val="C00000"/>
                </a:solidFill>
              </a:rPr>
              <a:t>network port </a:t>
            </a:r>
            <a:r>
              <a:rPr lang="en-US" altLang="uk-UA" sz="2000" b="0" dirty="0"/>
              <a:t>is a process-specific or an application-specific software construct serving as a communication endpoint, which is used by the Transport Layer protocols of Internet Protocol suite, such as User Diagram Protocol (UDP) and Transmission Control Protocol (TCP).</a:t>
            </a:r>
          </a:p>
        </p:txBody>
      </p:sp>
    </p:spTree>
    <p:extLst>
      <p:ext uri="{BB962C8B-B14F-4D97-AF65-F5344CB8AC3E}">
        <p14:creationId xmlns:p14="http://schemas.microsoft.com/office/powerpoint/2010/main" val="142326978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Network layer: IP address</a:t>
            </a:r>
            <a:endParaRPr lang="uk-UA" sz="44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604" y="1782040"/>
            <a:ext cx="9099263" cy="3639705"/>
          </a:xfrm>
          <a:prstGeom prst="rect">
            <a:avLst/>
          </a:prstGeom>
        </p:spPr>
      </p:pic>
    </p:spTree>
    <p:extLst>
      <p:ext uri="{BB962C8B-B14F-4D97-AF65-F5344CB8AC3E}">
        <p14:creationId xmlns:p14="http://schemas.microsoft.com/office/powerpoint/2010/main" val="370924253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73598" y="713894"/>
            <a:ext cx="10479640" cy="769441"/>
          </a:xfrm>
          <a:prstGeom prst="rect">
            <a:avLst/>
          </a:prstGeom>
          <a:noFill/>
        </p:spPr>
        <p:txBody>
          <a:bodyPr wrap="square" rtlCol="0">
            <a:spAutoFit/>
          </a:bodyPr>
          <a:lstStyle/>
          <a:p>
            <a:r>
              <a:rPr lang="en-US" sz="4400" b="1" dirty="0"/>
              <a:t>TCP/IP Packet</a:t>
            </a:r>
            <a:endParaRPr lang="uk-UA" sz="44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510" y="1784412"/>
            <a:ext cx="10152935" cy="3865117"/>
          </a:xfrm>
          <a:prstGeom prst="rect">
            <a:avLst/>
          </a:prstGeom>
        </p:spPr>
      </p:pic>
    </p:spTree>
    <p:extLst>
      <p:ext uri="{BB962C8B-B14F-4D97-AF65-F5344CB8AC3E}">
        <p14:creationId xmlns:p14="http://schemas.microsoft.com/office/powerpoint/2010/main" val="418883883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IP address v4 / v6</a:t>
            </a:r>
            <a:endParaRPr lang="uk-UA" sz="4400" b="1" dirty="0"/>
          </a:p>
        </p:txBody>
      </p:sp>
      <p:sp>
        <p:nvSpPr>
          <p:cNvPr id="4" name="TextBox 3"/>
          <p:cNvSpPr txBox="1">
            <a:spLocks noChangeArrowheads="1"/>
          </p:cNvSpPr>
          <p:nvPr/>
        </p:nvSpPr>
        <p:spPr bwMode="auto">
          <a:xfrm>
            <a:off x="1103615" y="1281616"/>
            <a:ext cx="1070969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sz="2000" b="0" dirty="0"/>
              <a:t>An </a:t>
            </a:r>
            <a:r>
              <a:rPr lang="en-US" sz="2000" dirty="0">
                <a:solidFill>
                  <a:srgbClr val="C00000"/>
                </a:solidFill>
              </a:rPr>
              <a:t>Internet Protocol address</a:t>
            </a:r>
            <a:r>
              <a:rPr lang="en-US" sz="2000" b="0" dirty="0"/>
              <a:t> (</a:t>
            </a:r>
            <a:r>
              <a:rPr lang="en-US" sz="2000" dirty="0">
                <a:solidFill>
                  <a:srgbClr val="C00000"/>
                </a:solidFill>
              </a:rPr>
              <a:t>IP address</a:t>
            </a:r>
            <a:r>
              <a:rPr lang="en-US" sz="2000" b="0" dirty="0"/>
              <a:t>) is a numerical label assigned to each device connected to a computer network that uses the Internet Protocol for communication. An IP address serves two principal functions: host or network interface identification and location addressing.</a:t>
            </a:r>
            <a:endParaRPr lang="en-US" altLang="uk-UA" sz="2000" b="0" dirty="0"/>
          </a:p>
        </p:txBody>
      </p:sp>
      <p:graphicFrame>
        <p:nvGraphicFramePr>
          <p:cNvPr id="2" name="Table 1"/>
          <p:cNvGraphicFramePr>
            <a:graphicFrameLocks noGrp="1"/>
          </p:cNvGraphicFramePr>
          <p:nvPr>
            <p:extLst/>
          </p:nvPr>
        </p:nvGraphicFramePr>
        <p:xfrm>
          <a:off x="1279600" y="2725126"/>
          <a:ext cx="9975272" cy="3040344"/>
        </p:xfrm>
        <a:graphic>
          <a:graphicData uri="http://schemas.openxmlformats.org/drawingml/2006/table">
            <a:tbl>
              <a:tblPr firstRow="1" bandRow="1">
                <a:tableStyleId>{2D5ABB26-0587-4C30-8999-92F81FD0307C}</a:tableStyleId>
              </a:tblPr>
              <a:tblGrid>
                <a:gridCol w="2883707">
                  <a:extLst>
                    <a:ext uri="{9D8B030D-6E8A-4147-A177-3AD203B41FA5}">
                      <a16:colId xmlns:a16="http://schemas.microsoft.com/office/drawing/2014/main" val="2797920321"/>
                    </a:ext>
                  </a:extLst>
                </a:gridCol>
                <a:gridCol w="3766474">
                  <a:extLst>
                    <a:ext uri="{9D8B030D-6E8A-4147-A177-3AD203B41FA5}">
                      <a16:colId xmlns:a16="http://schemas.microsoft.com/office/drawing/2014/main" val="2848781845"/>
                    </a:ext>
                  </a:extLst>
                </a:gridCol>
                <a:gridCol w="3325091">
                  <a:extLst>
                    <a:ext uri="{9D8B030D-6E8A-4147-A177-3AD203B41FA5}">
                      <a16:colId xmlns:a16="http://schemas.microsoft.com/office/drawing/2014/main" val="439368367"/>
                    </a:ext>
                  </a:extLst>
                </a:gridCol>
              </a:tblGrid>
              <a:tr h="378291">
                <a:tc>
                  <a:txBody>
                    <a:bodyPr/>
                    <a:lstStyle/>
                    <a:p>
                      <a:endParaRPr lang="uk-UA" dirty="0"/>
                    </a:p>
                  </a:txBody>
                  <a:tcPr>
                    <a:solidFill>
                      <a:srgbClr val="D9EDF7"/>
                    </a:solidFill>
                  </a:tcPr>
                </a:tc>
                <a:tc>
                  <a:txBody>
                    <a:bodyPr/>
                    <a:lstStyle/>
                    <a:p>
                      <a:pPr algn="l"/>
                      <a:r>
                        <a:rPr lang="en-US" b="1" dirty="0"/>
                        <a:t>Internet Protocol   version</a:t>
                      </a:r>
                      <a:r>
                        <a:rPr lang="en-US" b="1" baseline="0" dirty="0"/>
                        <a:t> 4 (IPv4)</a:t>
                      </a:r>
                      <a:endParaRPr lang="uk-UA" b="1" dirty="0"/>
                    </a:p>
                  </a:txBody>
                  <a:tcPr>
                    <a:solidFill>
                      <a:srgbClr val="D9EDF7"/>
                    </a:solidFill>
                  </a:tcPr>
                </a:tc>
                <a:tc>
                  <a:txBody>
                    <a:bodyPr/>
                    <a:lstStyle/>
                    <a:p>
                      <a:pPr algn="l"/>
                      <a:r>
                        <a:rPr lang="en-US" b="1" dirty="0"/>
                        <a:t>Internet Protocol version</a:t>
                      </a:r>
                      <a:r>
                        <a:rPr lang="en-US" b="1" baseline="0" dirty="0"/>
                        <a:t> 6 (IPv6)</a:t>
                      </a:r>
                      <a:endParaRPr lang="uk-UA" b="1" dirty="0"/>
                    </a:p>
                  </a:txBody>
                  <a:tcPr>
                    <a:solidFill>
                      <a:srgbClr val="D9EDF7"/>
                    </a:solidFill>
                  </a:tcPr>
                </a:tc>
                <a:extLst>
                  <a:ext uri="{0D108BD9-81ED-4DB2-BD59-A6C34878D82A}">
                    <a16:rowId xmlns:a16="http://schemas.microsoft.com/office/drawing/2014/main" val="3510641376"/>
                  </a:ext>
                </a:extLst>
              </a:tr>
              <a:tr h="331719">
                <a:tc>
                  <a:txBody>
                    <a:bodyPr/>
                    <a:lstStyle/>
                    <a:p>
                      <a:pPr algn="l"/>
                      <a:r>
                        <a:rPr lang="en-US" b="0" dirty="0"/>
                        <a:t>Deployed</a:t>
                      </a:r>
                      <a:endParaRPr lang="uk-UA" b="0" dirty="0"/>
                    </a:p>
                  </a:txBody>
                  <a:tcPr/>
                </a:tc>
                <a:tc>
                  <a:txBody>
                    <a:bodyPr/>
                    <a:lstStyle/>
                    <a:p>
                      <a:pPr algn="ctr"/>
                      <a:r>
                        <a:rPr lang="en-US" dirty="0"/>
                        <a:t>1981</a:t>
                      </a:r>
                      <a:endParaRPr lang="uk-UA" dirty="0"/>
                    </a:p>
                  </a:txBody>
                  <a:tcPr/>
                </a:tc>
                <a:tc>
                  <a:txBody>
                    <a:bodyPr/>
                    <a:lstStyle/>
                    <a:p>
                      <a:pPr algn="ctr"/>
                      <a:r>
                        <a:rPr lang="en-US" dirty="0"/>
                        <a:t>1999</a:t>
                      </a:r>
                      <a:endParaRPr lang="uk-UA" dirty="0"/>
                    </a:p>
                  </a:txBody>
                  <a:tcPr/>
                </a:tc>
                <a:extLst>
                  <a:ext uri="{0D108BD9-81ED-4DB2-BD59-A6C34878D82A}">
                    <a16:rowId xmlns:a16="http://schemas.microsoft.com/office/drawing/2014/main" val="3067593495"/>
                  </a:ext>
                </a:extLst>
              </a:tr>
              <a:tr h="363122">
                <a:tc>
                  <a:txBody>
                    <a:bodyPr/>
                    <a:lstStyle/>
                    <a:p>
                      <a:pPr algn="l"/>
                      <a:r>
                        <a:rPr lang="en-US" b="0" dirty="0"/>
                        <a:t>Address Size</a:t>
                      </a:r>
                      <a:endParaRPr lang="uk-UA" b="0" dirty="0"/>
                    </a:p>
                  </a:txBody>
                  <a:tcPr>
                    <a:solidFill>
                      <a:schemeClr val="bg2">
                        <a:lumMod val="85000"/>
                      </a:schemeClr>
                    </a:solidFill>
                  </a:tcPr>
                </a:tc>
                <a:tc>
                  <a:txBody>
                    <a:bodyPr/>
                    <a:lstStyle/>
                    <a:p>
                      <a:pPr algn="ctr"/>
                      <a:r>
                        <a:rPr lang="en-US" b="1" dirty="0">
                          <a:solidFill>
                            <a:srgbClr val="C00000"/>
                          </a:solidFill>
                        </a:rPr>
                        <a:t>32-bit</a:t>
                      </a:r>
                      <a:r>
                        <a:rPr lang="en-US" dirty="0"/>
                        <a:t> number</a:t>
                      </a:r>
                      <a:endParaRPr lang="uk-UA" dirty="0"/>
                    </a:p>
                  </a:txBody>
                  <a:tcPr>
                    <a:solidFill>
                      <a:schemeClr val="bg2">
                        <a:lumMod val="85000"/>
                      </a:schemeClr>
                    </a:solidFill>
                  </a:tcPr>
                </a:tc>
                <a:tc>
                  <a:txBody>
                    <a:bodyPr/>
                    <a:lstStyle/>
                    <a:p>
                      <a:pPr algn="ctr"/>
                      <a:r>
                        <a:rPr lang="en-US" b="1" dirty="0">
                          <a:solidFill>
                            <a:srgbClr val="C00000"/>
                          </a:solidFill>
                        </a:rPr>
                        <a:t>128-bit</a:t>
                      </a:r>
                      <a:r>
                        <a:rPr lang="en-US" dirty="0"/>
                        <a:t> number</a:t>
                      </a:r>
                      <a:endParaRPr lang="uk-UA" dirty="0"/>
                    </a:p>
                  </a:txBody>
                  <a:tcPr>
                    <a:solidFill>
                      <a:schemeClr val="bg2">
                        <a:lumMod val="85000"/>
                      </a:schemeClr>
                    </a:solidFill>
                  </a:tcPr>
                </a:tc>
                <a:extLst>
                  <a:ext uri="{0D108BD9-81ED-4DB2-BD59-A6C34878D82A}">
                    <a16:rowId xmlns:a16="http://schemas.microsoft.com/office/drawing/2014/main" val="1960204083"/>
                  </a:ext>
                </a:extLst>
              </a:tr>
              <a:tr h="552176">
                <a:tc>
                  <a:txBody>
                    <a:bodyPr/>
                    <a:lstStyle/>
                    <a:p>
                      <a:pPr algn="l"/>
                      <a:r>
                        <a:rPr lang="en-US" b="0" dirty="0"/>
                        <a:t>Address Format</a:t>
                      </a:r>
                      <a:endParaRPr lang="uk-UA" b="0" dirty="0"/>
                    </a:p>
                  </a:txBody>
                  <a:tcPr/>
                </a:tc>
                <a:tc>
                  <a:txBody>
                    <a:bodyPr/>
                    <a:lstStyle/>
                    <a:p>
                      <a:pPr algn="ctr"/>
                      <a:r>
                        <a:rPr lang="en-US" dirty="0"/>
                        <a:t>Dotted </a:t>
                      </a:r>
                      <a:r>
                        <a:rPr lang="en-US" b="1" dirty="0">
                          <a:solidFill>
                            <a:srgbClr val="C00000"/>
                          </a:solidFill>
                        </a:rPr>
                        <a:t>Decimal</a:t>
                      </a:r>
                      <a:r>
                        <a:rPr lang="en-US" dirty="0"/>
                        <a:t> Notation:</a:t>
                      </a:r>
                    </a:p>
                    <a:p>
                      <a:pPr algn="ctr"/>
                      <a:r>
                        <a:rPr lang="en-US" b="1" dirty="0"/>
                        <a:t>192.149.252.76</a:t>
                      </a:r>
                      <a:endParaRPr lang="uk-UA" b="1" dirty="0"/>
                    </a:p>
                  </a:txBody>
                  <a:tcPr/>
                </a:tc>
                <a:tc>
                  <a:txBody>
                    <a:bodyPr/>
                    <a:lstStyle/>
                    <a:p>
                      <a:pPr algn="ctr"/>
                      <a:r>
                        <a:rPr lang="en-US" b="1" dirty="0">
                          <a:solidFill>
                            <a:srgbClr val="C00000"/>
                          </a:solidFill>
                        </a:rPr>
                        <a:t>Hexadecimal</a:t>
                      </a:r>
                      <a:r>
                        <a:rPr lang="en-US" dirty="0"/>
                        <a:t> Notation:</a:t>
                      </a:r>
                    </a:p>
                    <a:p>
                      <a:pPr algn="ctr"/>
                      <a:r>
                        <a:rPr lang="en-US" b="1" dirty="0"/>
                        <a:t>3FFE:F200:0234:AB00:</a:t>
                      </a:r>
                    </a:p>
                    <a:p>
                      <a:pPr algn="ctr"/>
                      <a:r>
                        <a:rPr lang="en-US" b="1" dirty="0"/>
                        <a:t>0123:4567:8901:ABCD</a:t>
                      </a:r>
                      <a:endParaRPr lang="uk-UA" b="1" dirty="0"/>
                    </a:p>
                  </a:txBody>
                  <a:tcPr/>
                </a:tc>
                <a:extLst>
                  <a:ext uri="{0D108BD9-81ED-4DB2-BD59-A6C34878D82A}">
                    <a16:rowId xmlns:a16="http://schemas.microsoft.com/office/drawing/2014/main" val="1325003570"/>
                  </a:ext>
                </a:extLst>
              </a:tr>
              <a:tr h="376053">
                <a:tc>
                  <a:txBody>
                    <a:bodyPr/>
                    <a:lstStyle/>
                    <a:p>
                      <a:pPr algn="l"/>
                      <a:r>
                        <a:rPr lang="en-US" b="0" dirty="0"/>
                        <a:t>Profix Notation</a:t>
                      </a:r>
                      <a:endParaRPr lang="uk-UA" b="0" dirty="0"/>
                    </a:p>
                  </a:txBody>
                  <a:tcPr>
                    <a:solidFill>
                      <a:schemeClr val="bg2">
                        <a:lumMod val="85000"/>
                      </a:schemeClr>
                    </a:solidFill>
                  </a:tcPr>
                </a:tc>
                <a:tc>
                  <a:txBody>
                    <a:bodyPr/>
                    <a:lstStyle/>
                    <a:p>
                      <a:pPr algn="ctr"/>
                      <a:r>
                        <a:rPr lang="en-US" b="1" dirty="0">
                          <a:solidFill>
                            <a:srgbClr val="C00000"/>
                          </a:solidFill>
                        </a:rPr>
                        <a:t>192.149.0.0/24</a:t>
                      </a:r>
                      <a:endParaRPr lang="uk-UA" b="1" dirty="0">
                        <a:solidFill>
                          <a:srgbClr val="C00000"/>
                        </a:solidFill>
                      </a:endParaRPr>
                    </a:p>
                  </a:txBody>
                  <a:tcPr>
                    <a:solidFill>
                      <a:schemeClr val="bg2">
                        <a:lumMod val="85000"/>
                      </a:schemeClr>
                    </a:solidFill>
                  </a:tcPr>
                </a:tc>
                <a:tc>
                  <a:txBody>
                    <a:bodyPr/>
                    <a:lstStyle/>
                    <a:p>
                      <a:pPr algn="ctr"/>
                      <a:r>
                        <a:rPr lang="en-US" b="1" dirty="0">
                          <a:solidFill>
                            <a:srgbClr val="C00000"/>
                          </a:solidFill>
                        </a:rPr>
                        <a:t>3FFE:F200:0234::/48</a:t>
                      </a:r>
                      <a:endParaRPr lang="uk-UA" b="1" dirty="0">
                        <a:solidFill>
                          <a:srgbClr val="C00000"/>
                        </a:solidFill>
                      </a:endParaRPr>
                    </a:p>
                  </a:txBody>
                  <a:tcPr>
                    <a:solidFill>
                      <a:schemeClr val="bg2">
                        <a:lumMod val="85000"/>
                      </a:schemeClr>
                    </a:solidFill>
                  </a:tcPr>
                </a:tc>
                <a:extLst>
                  <a:ext uri="{0D108BD9-81ED-4DB2-BD59-A6C34878D82A}">
                    <a16:rowId xmlns:a16="http://schemas.microsoft.com/office/drawing/2014/main" val="2136722868"/>
                  </a:ext>
                </a:extLst>
              </a:tr>
              <a:tr h="552176">
                <a:tc>
                  <a:txBody>
                    <a:bodyPr/>
                    <a:lstStyle/>
                    <a:p>
                      <a:pPr algn="l"/>
                      <a:r>
                        <a:rPr lang="en-US" b="0" dirty="0"/>
                        <a:t>Number</a:t>
                      </a:r>
                      <a:r>
                        <a:rPr lang="en-US" b="0" baseline="0" dirty="0"/>
                        <a:t> of Addresses</a:t>
                      </a:r>
                      <a:endParaRPr lang="uk-UA"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C00000"/>
                          </a:solidFill>
                          <a:effectLst/>
                          <a:latin typeface="+mn-lt"/>
                          <a:ea typeface="+mn-ea"/>
                          <a:cs typeface="+mn-cs"/>
                        </a:rPr>
                        <a:t>2</a:t>
                      </a:r>
                      <a:r>
                        <a:rPr lang="en-US" sz="1800" b="1" kern="1200" baseline="30000" dirty="0">
                          <a:solidFill>
                            <a:srgbClr val="C00000"/>
                          </a:solidFill>
                          <a:effectLst/>
                          <a:latin typeface="+mn-lt"/>
                          <a:ea typeface="+mn-ea"/>
                          <a:cs typeface="+mn-cs"/>
                        </a:rPr>
                        <a:t>32</a:t>
                      </a:r>
                      <a:r>
                        <a:rPr lang="en-US" sz="1800" b="1" kern="1200" baseline="30000" dirty="0">
                          <a:solidFill>
                            <a:schemeClr val="tx1"/>
                          </a:solidFill>
                          <a:effectLst/>
                          <a:latin typeface="+mn-lt"/>
                          <a:ea typeface="+mn-ea"/>
                          <a:cs typeface="+mn-cs"/>
                        </a:rPr>
                        <a:t> </a:t>
                      </a:r>
                      <a:r>
                        <a:rPr lang="en-US" sz="1800" kern="1200" baseline="30000" dirty="0">
                          <a:solidFill>
                            <a:schemeClr val="tx1"/>
                          </a:solidFill>
                          <a:effectLst/>
                          <a:latin typeface="+mn-lt"/>
                          <a:ea typeface="+mn-ea"/>
                          <a:cs typeface="+mn-cs"/>
                        </a:rPr>
                        <a:t>   </a:t>
                      </a:r>
                      <a:r>
                        <a:rPr lang="en-US" sz="1800" kern="1200" dirty="0">
                          <a:solidFill>
                            <a:schemeClr val="tx1"/>
                          </a:solidFill>
                          <a:effectLst/>
                          <a:latin typeface="+mn-lt"/>
                          <a:ea typeface="+mn-ea"/>
                          <a:cs typeface="+mn-cs"/>
                        </a:rPr>
                        <a:t>~</a:t>
                      </a:r>
                      <a:r>
                        <a:rPr lang="en-US" sz="1800" kern="1200" baseline="30000" dirty="0">
                          <a:solidFill>
                            <a:schemeClr val="tx1"/>
                          </a:solidFill>
                          <a:effectLst/>
                          <a:latin typeface="+mn-lt"/>
                          <a:ea typeface="+mn-ea"/>
                          <a:cs typeface="+mn-cs"/>
                        </a:rPr>
                        <a:t>   </a:t>
                      </a:r>
                      <a:r>
                        <a:rPr lang="en-US" dirty="0"/>
                        <a:t>4 294 967 296</a:t>
                      </a:r>
                      <a:endParaRPr lang="uk-U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C00000"/>
                          </a:solidFill>
                          <a:effectLst/>
                          <a:latin typeface="+mn-lt"/>
                          <a:ea typeface="+mn-ea"/>
                          <a:cs typeface="+mn-cs"/>
                        </a:rPr>
                        <a:t>2</a:t>
                      </a:r>
                      <a:r>
                        <a:rPr lang="en-US" sz="1800" b="1" kern="1200" baseline="30000" dirty="0">
                          <a:solidFill>
                            <a:srgbClr val="C00000"/>
                          </a:solidFill>
                          <a:effectLst/>
                          <a:latin typeface="+mn-lt"/>
                          <a:ea typeface="+mn-ea"/>
                          <a:cs typeface="+mn-cs"/>
                        </a:rPr>
                        <a:t>128</a:t>
                      </a:r>
                      <a:r>
                        <a:rPr lang="en-US" sz="1800" kern="1200" baseline="30000" dirty="0">
                          <a:solidFill>
                            <a:schemeClr val="tx1"/>
                          </a:solidFill>
                          <a:effectLst/>
                          <a:latin typeface="+mn-lt"/>
                          <a:ea typeface="+mn-ea"/>
                          <a:cs typeface="+mn-cs"/>
                        </a:rPr>
                        <a:t>    </a:t>
                      </a:r>
                      <a:r>
                        <a:rPr lang="en-US" sz="1800" kern="1200" dirty="0">
                          <a:solidFill>
                            <a:schemeClr val="tx1"/>
                          </a:solidFill>
                          <a:effectLst/>
                          <a:latin typeface="+mn-lt"/>
                          <a:ea typeface="+mn-ea"/>
                          <a:cs typeface="+mn-cs"/>
                        </a:rPr>
                        <a:t>~   </a:t>
                      </a:r>
                      <a:r>
                        <a:rPr lang="en-US" dirty="0"/>
                        <a:t>340 282 366 920 938 463               374 607</a:t>
                      </a:r>
                      <a:r>
                        <a:rPr lang="en-US" baseline="0" dirty="0"/>
                        <a:t> 431 768 211 456</a:t>
                      </a:r>
                      <a:endParaRPr lang="uk-UA" dirty="0"/>
                    </a:p>
                  </a:txBody>
                  <a:tcPr/>
                </a:tc>
                <a:extLst>
                  <a:ext uri="{0D108BD9-81ED-4DB2-BD59-A6C34878D82A}">
                    <a16:rowId xmlns:a16="http://schemas.microsoft.com/office/drawing/2014/main" val="2920900773"/>
                  </a:ext>
                </a:extLst>
              </a:tr>
            </a:tbl>
          </a:graphicData>
        </a:graphic>
      </p:graphicFrame>
    </p:spTree>
    <p:extLst>
      <p:ext uri="{BB962C8B-B14F-4D97-AF65-F5344CB8AC3E}">
        <p14:creationId xmlns:p14="http://schemas.microsoft.com/office/powerpoint/2010/main" val="53333238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IP address v4</a:t>
            </a:r>
            <a:endParaRPr lang="uk-UA" sz="4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146" y="1680274"/>
            <a:ext cx="9033165" cy="3863795"/>
          </a:xfrm>
          <a:prstGeom prst="rect">
            <a:avLst/>
          </a:prstGeom>
          <a:ln>
            <a:solidFill>
              <a:schemeClr val="bg1"/>
            </a:solidFill>
          </a:ln>
        </p:spPr>
      </p:pic>
    </p:spTree>
    <p:extLst>
      <p:ext uri="{BB962C8B-B14F-4D97-AF65-F5344CB8AC3E}">
        <p14:creationId xmlns:p14="http://schemas.microsoft.com/office/powerpoint/2010/main" val="14578797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Box 3"/>
          <p:cNvSpPr txBox="1">
            <a:spLocks noChangeArrowheads="1"/>
          </p:cNvSpPr>
          <p:nvPr/>
        </p:nvSpPr>
        <p:spPr bwMode="auto">
          <a:xfrm>
            <a:off x="1027416" y="1538277"/>
            <a:ext cx="1047964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sz="2000" b="0" dirty="0"/>
              <a:t>A </a:t>
            </a:r>
            <a:r>
              <a:rPr lang="en-US" sz="2000" dirty="0">
                <a:solidFill>
                  <a:srgbClr val="C00000"/>
                </a:solidFill>
              </a:rPr>
              <a:t>network protocol</a:t>
            </a:r>
            <a:r>
              <a:rPr lang="en-US" sz="2000" b="0" dirty="0"/>
              <a:t> defines rules and conventions for communication between network devices. </a:t>
            </a:r>
            <a:r>
              <a:rPr lang="en-US" sz="2000" dirty="0">
                <a:solidFill>
                  <a:srgbClr val="C00000"/>
                </a:solidFill>
              </a:rPr>
              <a:t>Network protocols</a:t>
            </a:r>
            <a:r>
              <a:rPr lang="en-US" sz="2000" b="0" dirty="0"/>
              <a:t> include mechanisms for devices to identify and make connections with each other, as well as formatting rules that specify how data is packaged into sent and received messages. Some protocols also support message ​acknowledgment and data compression designed for reliable and/or high-performance network communication.</a:t>
            </a:r>
          </a:p>
          <a:p>
            <a:pPr algn="just" eaLnBrk="1" hangingPunct="1"/>
            <a:endParaRPr lang="en-US" sz="2000" b="0" dirty="0"/>
          </a:p>
          <a:p>
            <a:pPr algn="just" eaLnBrk="1" hangingPunct="1"/>
            <a:r>
              <a:rPr lang="en-US" sz="2000" dirty="0">
                <a:solidFill>
                  <a:srgbClr val="C00000"/>
                </a:solidFill>
              </a:rPr>
              <a:t>Modern protocols</a:t>
            </a:r>
            <a:r>
              <a:rPr lang="en-US" sz="2000" b="0" dirty="0"/>
              <a:t> for computer networking all generally use packet switching techniques to send and receive messages in the form of packets — messages subdivided into pieces that are collected and reassembled at their destination. Hundreds of different computer network protocols have been developed, each designed for specific purposes and environments.</a:t>
            </a:r>
            <a:endParaRPr lang="uk-UA" sz="2000" b="0" dirty="0"/>
          </a:p>
          <a:p>
            <a:pPr algn="just" eaLnBrk="1" hangingPunct="1"/>
            <a:endParaRPr lang="uk-UA" sz="2000" b="0" dirty="0"/>
          </a:p>
          <a:p>
            <a:pPr algn="just" eaLnBrk="1" hangingPunct="1"/>
            <a:endParaRPr lang="en-US" altLang="uk-UA" sz="2000" b="0" dirty="0"/>
          </a:p>
        </p:txBody>
      </p:sp>
      <p:sp>
        <p:nvSpPr>
          <p:cNvPr id="7" name="TextBox 6"/>
          <p:cNvSpPr txBox="1"/>
          <p:nvPr/>
        </p:nvSpPr>
        <p:spPr>
          <a:xfrm>
            <a:off x="1027416" y="530647"/>
            <a:ext cx="10479640" cy="769441"/>
          </a:xfrm>
          <a:prstGeom prst="rect">
            <a:avLst/>
          </a:prstGeom>
          <a:noFill/>
        </p:spPr>
        <p:txBody>
          <a:bodyPr wrap="square" rtlCol="0">
            <a:spAutoFit/>
          </a:bodyPr>
          <a:lstStyle/>
          <a:p>
            <a:r>
              <a:rPr lang="en-US" sz="4400" b="1" dirty="0"/>
              <a:t>Network</a:t>
            </a:r>
            <a:r>
              <a:rPr lang="uk-UA" sz="4400" b="1" dirty="0"/>
              <a:t> </a:t>
            </a:r>
            <a:r>
              <a:rPr lang="en-US" sz="4400" b="1" dirty="0"/>
              <a:t>Protocol</a:t>
            </a:r>
            <a:endParaRPr lang="uk-UA" sz="4400" b="1" dirty="0"/>
          </a:p>
        </p:txBody>
      </p:sp>
    </p:spTree>
    <p:extLst>
      <p:ext uri="{BB962C8B-B14F-4D97-AF65-F5344CB8AC3E}">
        <p14:creationId xmlns:p14="http://schemas.microsoft.com/office/powerpoint/2010/main" val="230645505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IP address: Subnet mask</a:t>
            </a:r>
            <a:endParaRPr lang="uk-UA" sz="4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502" y="1258756"/>
            <a:ext cx="4559468" cy="207593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739" y="3460318"/>
            <a:ext cx="3924502" cy="204480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6536" y="3527633"/>
            <a:ext cx="3797495" cy="1803493"/>
          </a:xfrm>
          <a:prstGeom prst="rect">
            <a:avLst/>
          </a:prstGeom>
        </p:spPr>
      </p:pic>
      <p:sp>
        <p:nvSpPr>
          <p:cNvPr id="27" name="TextBox 26"/>
          <p:cNvSpPr txBox="1"/>
          <p:nvPr/>
        </p:nvSpPr>
        <p:spPr>
          <a:xfrm>
            <a:off x="1606536" y="5505123"/>
            <a:ext cx="3139144" cy="584775"/>
          </a:xfrm>
          <a:prstGeom prst="rect">
            <a:avLst/>
          </a:prstGeom>
          <a:noFill/>
        </p:spPr>
        <p:txBody>
          <a:bodyPr wrap="square" rtlCol="0">
            <a:spAutoFit/>
          </a:bodyPr>
          <a:lstStyle/>
          <a:p>
            <a:r>
              <a:rPr lang="en-US" sz="1600" dirty="0"/>
              <a:t>192.149.0.1 - 192.149.0.254</a:t>
            </a:r>
          </a:p>
          <a:p>
            <a:r>
              <a:rPr lang="en-US" sz="1600" dirty="0">
                <a:solidFill>
                  <a:srgbClr val="C00000"/>
                </a:solidFill>
              </a:rPr>
              <a:t>192.149.0.255</a:t>
            </a:r>
            <a:r>
              <a:rPr lang="en-US" sz="1600" dirty="0"/>
              <a:t>    broadcast</a:t>
            </a:r>
            <a:endParaRPr lang="uk-UA" sz="1600" dirty="0"/>
          </a:p>
        </p:txBody>
      </p:sp>
      <p:sp>
        <p:nvSpPr>
          <p:cNvPr id="28" name="TextBox 27"/>
          <p:cNvSpPr txBox="1"/>
          <p:nvPr/>
        </p:nvSpPr>
        <p:spPr>
          <a:xfrm>
            <a:off x="6744739" y="5505122"/>
            <a:ext cx="3139144" cy="584775"/>
          </a:xfrm>
          <a:prstGeom prst="rect">
            <a:avLst/>
          </a:prstGeom>
          <a:noFill/>
        </p:spPr>
        <p:txBody>
          <a:bodyPr wrap="square" rtlCol="0">
            <a:spAutoFit/>
          </a:bodyPr>
          <a:lstStyle/>
          <a:p>
            <a:r>
              <a:rPr lang="en-US" sz="1600" dirty="0"/>
              <a:t>192.149.0.1 - 192.149.0.127</a:t>
            </a:r>
          </a:p>
          <a:p>
            <a:r>
              <a:rPr lang="en-US" sz="1600" dirty="0">
                <a:solidFill>
                  <a:srgbClr val="C00000"/>
                </a:solidFill>
              </a:rPr>
              <a:t>192.149.0.128</a:t>
            </a:r>
            <a:r>
              <a:rPr lang="en-US" sz="1600" dirty="0"/>
              <a:t>    broadcast</a:t>
            </a:r>
            <a:endParaRPr lang="uk-UA" sz="1600" dirty="0"/>
          </a:p>
        </p:txBody>
      </p:sp>
    </p:spTree>
    <p:extLst>
      <p:ext uri="{BB962C8B-B14F-4D97-AF65-F5344CB8AC3E}">
        <p14:creationId xmlns:p14="http://schemas.microsoft.com/office/powerpoint/2010/main" val="174523636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IP address: Subnet mask</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444" y="1561981"/>
            <a:ext cx="5332795" cy="4147729"/>
          </a:xfrm>
          <a:prstGeom prst="rect">
            <a:avLst/>
          </a:prstGeom>
        </p:spPr>
      </p:pic>
    </p:spTree>
    <p:extLst>
      <p:ext uri="{BB962C8B-B14F-4D97-AF65-F5344CB8AC3E}">
        <p14:creationId xmlns:p14="http://schemas.microsoft.com/office/powerpoint/2010/main" val="230700319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IP address: External and Internal</a:t>
            </a:r>
            <a:endParaRPr lang="uk-UA" sz="4400" b="1" dirty="0"/>
          </a:p>
        </p:txBody>
      </p:sp>
      <p:sp>
        <p:nvSpPr>
          <p:cNvPr id="5" name="TextBox 3"/>
          <p:cNvSpPr txBox="1">
            <a:spLocks noChangeArrowheads="1"/>
          </p:cNvSpPr>
          <p:nvPr/>
        </p:nvSpPr>
        <p:spPr bwMode="auto">
          <a:xfrm>
            <a:off x="1066672" y="1200728"/>
            <a:ext cx="1063580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b="0" dirty="0"/>
              <a:t>External and internal IP addresses both serve the same purpose, the difference is scope. </a:t>
            </a:r>
          </a:p>
          <a:p>
            <a:pPr algn="just" eaLnBrk="1" hangingPunct="1"/>
            <a:r>
              <a:rPr lang="en-US" altLang="uk-UA" b="0" dirty="0"/>
              <a:t>An </a:t>
            </a:r>
            <a:r>
              <a:rPr lang="en-US" altLang="uk-UA" dirty="0">
                <a:solidFill>
                  <a:srgbClr val="C00000"/>
                </a:solidFill>
              </a:rPr>
              <a:t>external</a:t>
            </a:r>
            <a:r>
              <a:rPr lang="en-US" altLang="uk-UA" b="0" dirty="0"/>
              <a:t> or </a:t>
            </a:r>
            <a:r>
              <a:rPr lang="en-US" altLang="uk-UA" dirty="0">
                <a:solidFill>
                  <a:srgbClr val="C00000"/>
                </a:solidFill>
              </a:rPr>
              <a:t>public IP address </a:t>
            </a:r>
            <a:r>
              <a:rPr lang="en-US" altLang="uk-UA" b="0" dirty="0"/>
              <a:t>is used across the entire Internet to locate computer systems and devices. </a:t>
            </a:r>
          </a:p>
          <a:p>
            <a:pPr algn="just" eaLnBrk="1" hangingPunct="1"/>
            <a:r>
              <a:rPr lang="en-US" altLang="uk-UA" b="0" dirty="0"/>
              <a:t>A </a:t>
            </a:r>
            <a:r>
              <a:rPr lang="en-US" altLang="uk-UA" dirty="0">
                <a:solidFill>
                  <a:srgbClr val="C00000"/>
                </a:solidFill>
              </a:rPr>
              <a:t>internal </a:t>
            </a:r>
            <a:r>
              <a:rPr lang="en-US" altLang="uk-UA" b="0" dirty="0"/>
              <a:t>or </a:t>
            </a:r>
            <a:r>
              <a:rPr lang="en-US" altLang="uk-UA" dirty="0">
                <a:solidFill>
                  <a:srgbClr val="C00000"/>
                </a:solidFill>
              </a:rPr>
              <a:t>local IP address </a:t>
            </a:r>
            <a:r>
              <a:rPr lang="en-US" altLang="uk-UA" b="0" dirty="0"/>
              <a:t>is used inside a private network to locate the computers and devices connected to it.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360" y="2387600"/>
            <a:ext cx="7143399" cy="4228205"/>
          </a:xfrm>
          <a:prstGeom prst="rect">
            <a:avLst/>
          </a:prstGeom>
        </p:spPr>
      </p:pic>
      <p:sp>
        <p:nvSpPr>
          <p:cNvPr id="2" name="TextBox 1"/>
          <p:cNvSpPr txBox="1"/>
          <p:nvPr/>
        </p:nvSpPr>
        <p:spPr>
          <a:xfrm>
            <a:off x="1422400" y="5273964"/>
            <a:ext cx="3066473" cy="1157114"/>
          </a:xfrm>
          <a:prstGeom prst="rect">
            <a:avLst/>
          </a:prstGeom>
          <a:noFill/>
        </p:spPr>
        <p:txBody>
          <a:bodyPr wrap="square" rtlCol="0">
            <a:spAutoFit/>
          </a:bodyPr>
          <a:lstStyle/>
          <a:p>
            <a:endParaRPr lang="uk-UA" dirty="0"/>
          </a:p>
        </p:txBody>
      </p:sp>
      <p:sp>
        <p:nvSpPr>
          <p:cNvPr id="3" name="TextBox 2"/>
          <p:cNvSpPr txBox="1"/>
          <p:nvPr/>
        </p:nvSpPr>
        <p:spPr>
          <a:xfrm>
            <a:off x="1339272" y="5362993"/>
            <a:ext cx="3639127" cy="1200329"/>
          </a:xfrm>
          <a:prstGeom prst="rect">
            <a:avLst/>
          </a:prstGeom>
          <a:noFill/>
        </p:spPr>
        <p:txBody>
          <a:bodyPr wrap="square" rtlCol="0">
            <a:spAutoFit/>
          </a:bodyPr>
          <a:lstStyle/>
          <a:p>
            <a:pPr lvl="0"/>
            <a:r>
              <a:rPr lang="en-US" b="1" dirty="0">
                <a:latin typeface="Arial" panose="020B0604020202020204" pitchFamily="34" charset="0"/>
                <a:ea typeface="DejaVu Sans" pitchFamily="2"/>
                <a:cs typeface="Arial" panose="020B0604020202020204" pitchFamily="34" charset="0"/>
              </a:rPr>
              <a:t>IP Address: </a:t>
            </a:r>
            <a:r>
              <a:rPr lang="en-US" dirty="0">
                <a:latin typeface="Arial" panose="020B0604020202020204" pitchFamily="34" charset="0"/>
                <a:ea typeface="DejaVu Sans" pitchFamily="2"/>
                <a:cs typeface="Arial" panose="020B0604020202020204" pitchFamily="34" charset="0"/>
              </a:rPr>
              <a:t>192.168.1.6</a:t>
            </a:r>
            <a:endParaRPr lang="uk-UA" dirty="0">
              <a:latin typeface="Arial" panose="020B0604020202020204" pitchFamily="34" charset="0"/>
              <a:ea typeface="DejaVu Sans" pitchFamily="2"/>
              <a:cs typeface="Arial" panose="020B0604020202020204" pitchFamily="34" charset="0"/>
            </a:endParaRPr>
          </a:p>
          <a:p>
            <a:r>
              <a:rPr lang="en-US" b="1" dirty="0">
                <a:latin typeface="Arial" panose="020B0604020202020204" pitchFamily="34" charset="0"/>
                <a:ea typeface="DejaVu Sans" pitchFamily="2"/>
                <a:cs typeface="Arial" panose="020B0604020202020204" pitchFamily="34" charset="0"/>
              </a:rPr>
              <a:t>Subnetwork: </a:t>
            </a:r>
            <a:r>
              <a:rPr lang="en-US" dirty="0">
                <a:latin typeface="Arial" panose="020B0604020202020204" pitchFamily="34" charset="0"/>
                <a:ea typeface="DejaVu Sans" pitchFamily="2"/>
                <a:cs typeface="Arial" panose="020B0604020202020204" pitchFamily="34" charset="0"/>
              </a:rPr>
              <a:t>255.255.255.0</a:t>
            </a:r>
          </a:p>
          <a:p>
            <a:r>
              <a:rPr lang="en-US" b="1" dirty="0">
                <a:latin typeface="Arial" panose="020B0604020202020204" pitchFamily="34" charset="0"/>
                <a:ea typeface="DejaVu Sans" pitchFamily="2"/>
                <a:cs typeface="Arial" panose="020B0604020202020204" pitchFamily="34" charset="0"/>
              </a:rPr>
              <a:t>Default gateway: </a:t>
            </a:r>
            <a:r>
              <a:rPr lang="en-US" dirty="0">
                <a:latin typeface="Arial" panose="020B0604020202020204" pitchFamily="34" charset="0"/>
                <a:ea typeface="DejaVu Sans" pitchFamily="2"/>
                <a:cs typeface="Arial" panose="020B0604020202020204" pitchFamily="34" charset="0"/>
              </a:rPr>
              <a:t>192.168.1.1</a:t>
            </a:r>
          </a:p>
          <a:p>
            <a:pPr lvl="0"/>
            <a:endParaRPr lang="en-US" dirty="0">
              <a:latin typeface="Arial" panose="020B0604020202020204" pitchFamily="34" charset="0"/>
              <a:ea typeface="DejaVu Sans" pitchFamily="2"/>
              <a:cs typeface="Arial" panose="020B0604020202020204" pitchFamily="34" charset="0"/>
            </a:endParaRPr>
          </a:p>
        </p:txBody>
      </p:sp>
      <p:sp>
        <p:nvSpPr>
          <p:cNvPr id="8" name="TextBox 7"/>
          <p:cNvSpPr txBox="1"/>
          <p:nvPr/>
        </p:nvSpPr>
        <p:spPr>
          <a:xfrm>
            <a:off x="5210122" y="3630151"/>
            <a:ext cx="1570182" cy="307777"/>
          </a:xfrm>
          <a:prstGeom prst="rect">
            <a:avLst/>
          </a:prstGeom>
          <a:noFill/>
        </p:spPr>
        <p:txBody>
          <a:bodyPr wrap="square" rtlCol="0">
            <a:spAutoFit/>
          </a:bodyPr>
          <a:lstStyle/>
          <a:p>
            <a:pPr algn="ctr"/>
            <a:r>
              <a:rPr lang="en-US" sz="1400" b="1" dirty="0"/>
              <a:t>Router</a:t>
            </a:r>
            <a:endParaRPr lang="uk-UA" sz="1400" b="1" dirty="0"/>
          </a:p>
        </p:txBody>
      </p:sp>
    </p:spTree>
    <p:extLst>
      <p:ext uri="{BB962C8B-B14F-4D97-AF65-F5344CB8AC3E}">
        <p14:creationId xmlns:p14="http://schemas.microsoft.com/office/powerpoint/2010/main" val="210948429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Network Address Translation</a:t>
            </a:r>
            <a:endParaRPr lang="uk-UA" sz="4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872" y="1659823"/>
            <a:ext cx="6986444" cy="4121158"/>
          </a:xfrm>
          <a:prstGeom prst="rect">
            <a:avLst/>
          </a:prstGeom>
        </p:spPr>
      </p:pic>
    </p:spTree>
    <p:extLst>
      <p:ext uri="{BB962C8B-B14F-4D97-AF65-F5344CB8AC3E}">
        <p14:creationId xmlns:p14="http://schemas.microsoft.com/office/powerpoint/2010/main" val="125349631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IP address: Static and Dynamic</a:t>
            </a:r>
            <a:endParaRPr lang="uk-UA" sz="4400" b="1" dirty="0"/>
          </a:p>
        </p:txBody>
      </p:sp>
      <p:sp>
        <p:nvSpPr>
          <p:cNvPr id="12" name="TextBox 11"/>
          <p:cNvSpPr txBox="1">
            <a:spLocks noChangeArrowheads="1"/>
          </p:cNvSpPr>
          <p:nvPr/>
        </p:nvSpPr>
        <p:spPr bwMode="auto">
          <a:xfrm>
            <a:off x="1027416" y="1352526"/>
            <a:ext cx="1063580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uk-UA" b="0" dirty="0"/>
              <a:t>A </a:t>
            </a:r>
            <a:r>
              <a:rPr lang="en-US" altLang="uk-UA" dirty="0">
                <a:solidFill>
                  <a:srgbClr val="C00000"/>
                </a:solidFill>
              </a:rPr>
              <a:t>static IP address </a:t>
            </a:r>
            <a:r>
              <a:rPr lang="en-US" altLang="uk-UA" b="0" dirty="0"/>
              <a:t>is the address your ISP</a:t>
            </a:r>
            <a:r>
              <a:rPr lang="uk-UA" altLang="uk-UA" b="0" dirty="0"/>
              <a:t> </a:t>
            </a:r>
            <a:r>
              <a:rPr lang="en-US" altLang="uk-UA" b="0" dirty="0"/>
              <a:t>(Internet Service Provider) provides you with. No matter what you do – reboot the system, restart the router/modem – it will stay the same.</a:t>
            </a:r>
          </a:p>
          <a:p>
            <a:pPr algn="just" eaLnBrk="1" hangingPunct="1"/>
            <a:endParaRPr lang="uk-UA" altLang="uk-UA" b="0" dirty="0"/>
          </a:p>
          <a:p>
            <a:pPr algn="just" eaLnBrk="1" hangingPunct="1"/>
            <a:r>
              <a:rPr lang="en-US" altLang="uk-UA" b="0" dirty="0"/>
              <a:t>A </a:t>
            </a:r>
            <a:r>
              <a:rPr lang="en-US" altLang="uk-UA" dirty="0">
                <a:solidFill>
                  <a:srgbClr val="C00000"/>
                </a:solidFill>
              </a:rPr>
              <a:t>dynamic IP address </a:t>
            </a:r>
            <a:r>
              <a:rPr lang="en-US" altLang="uk-UA" b="0" dirty="0"/>
              <a:t>is more flexible. Yes, it can still be assigned by the ISP</a:t>
            </a:r>
            <a:r>
              <a:rPr lang="uk-UA" altLang="uk-UA" b="0" dirty="0"/>
              <a:t>. </a:t>
            </a:r>
            <a:r>
              <a:rPr lang="en-US" altLang="uk-UA" b="0" dirty="0"/>
              <a:t>However, a single system or router/modem reset is usually enough to change it. Sometimes, the address might even change when you’re connected to the web.</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173" y="3313967"/>
            <a:ext cx="8268125" cy="2419474"/>
          </a:xfrm>
          <a:prstGeom prst="rect">
            <a:avLst/>
          </a:prstGeom>
        </p:spPr>
      </p:pic>
    </p:spTree>
    <p:extLst>
      <p:ext uri="{BB962C8B-B14F-4D97-AF65-F5344CB8AC3E}">
        <p14:creationId xmlns:p14="http://schemas.microsoft.com/office/powerpoint/2010/main" val="98477175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Physical and Data Link layers</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882" y="1827802"/>
            <a:ext cx="8858705" cy="3479979"/>
          </a:xfrm>
          <a:prstGeom prst="rect">
            <a:avLst/>
          </a:prstGeom>
        </p:spPr>
      </p:pic>
    </p:spTree>
    <p:extLst>
      <p:ext uri="{BB962C8B-B14F-4D97-AF65-F5344CB8AC3E}">
        <p14:creationId xmlns:p14="http://schemas.microsoft.com/office/powerpoint/2010/main" val="308424425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Address Resolution Protocol</a:t>
            </a:r>
            <a:endParaRPr lang="uk-UA" sz="4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254" y="1560050"/>
            <a:ext cx="7410831" cy="4280120"/>
          </a:xfrm>
          <a:prstGeom prst="rect">
            <a:avLst/>
          </a:prstGeom>
        </p:spPr>
      </p:pic>
      <p:sp>
        <p:nvSpPr>
          <p:cNvPr id="6" name="TextBox 5"/>
          <p:cNvSpPr txBox="1"/>
          <p:nvPr/>
        </p:nvSpPr>
        <p:spPr>
          <a:xfrm>
            <a:off x="7538738" y="3852510"/>
            <a:ext cx="3749994" cy="369332"/>
          </a:xfrm>
          <a:prstGeom prst="rect">
            <a:avLst/>
          </a:prstGeom>
          <a:noFill/>
        </p:spPr>
        <p:txBody>
          <a:bodyPr wrap="square" rtlCol="0">
            <a:spAutoFit/>
          </a:bodyPr>
          <a:lstStyle/>
          <a:p>
            <a:r>
              <a:rPr lang="en-US" b="1" dirty="0"/>
              <a:t>Broadcast MAC address </a:t>
            </a:r>
            <a:r>
              <a:rPr lang="en-US" b="1" dirty="0">
                <a:solidFill>
                  <a:srgbClr val="C00000"/>
                </a:solidFill>
              </a:rPr>
              <a:t>ff:ff:ff:ff:ff:ff</a:t>
            </a:r>
            <a:r>
              <a:rPr lang="en-US" b="1" dirty="0"/>
              <a:t> </a:t>
            </a:r>
            <a:endParaRPr lang="uk-UA" b="1" dirty="0"/>
          </a:p>
        </p:txBody>
      </p:sp>
    </p:spTree>
    <p:extLst>
      <p:ext uri="{BB962C8B-B14F-4D97-AF65-F5344CB8AC3E}">
        <p14:creationId xmlns:p14="http://schemas.microsoft.com/office/powerpoint/2010/main" val="176216475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ARP PROTOCOL</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45" y="1577790"/>
            <a:ext cx="6109757" cy="3929624"/>
          </a:xfrm>
          <a:prstGeom prst="rect">
            <a:avLst/>
          </a:prstGeom>
        </p:spPr>
      </p:pic>
      <p:sp>
        <p:nvSpPr>
          <p:cNvPr id="8" name="TextBox 7"/>
          <p:cNvSpPr txBox="1"/>
          <p:nvPr/>
        </p:nvSpPr>
        <p:spPr>
          <a:xfrm>
            <a:off x="7294283" y="1670860"/>
            <a:ext cx="4350870" cy="369332"/>
          </a:xfrm>
          <a:prstGeom prst="rect">
            <a:avLst/>
          </a:prstGeom>
          <a:noFill/>
        </p:spPr>
        <p:txBody>
          <a:bodyPr wrap="square" rtlCol="0">
            <a:spAutoFit/>
          </a:bodyPr>
          <a:lstStyle/>
          <a:p>
            <a:r>
              <a:rPr lang="en-US" b="1" dirty="0"/>
              <a:t>Broadcast MAC address </a:t>
            </a:r>
            <a:r>
              <a:rPr lang="en-US" b="1" dirty="0">
                <a:solidFill>
                  <a:srgbClr val="C00000"/>
                </a:solidFill>
              </a:rPr>
              <a:t>ff:ff:ff:ff:ff:ff</a:t>
            </a:r>
            <a:r>
              <a:rPr lang="en-US" b="1" dirty="0"/>
              <a:t> </a:t>
            </a:r>
            <a:endParaRPr lang="uk-UA" b="1" dirty="0"/>
          </a:p>
        </p:txBody>
      </p:sp>
      <p:graphicFrame>
        <p:nvGraphicFramePr>
          <p:cNvPr id="3" name="Table 2"/>
          <p:cNvGraphicFramePr>
            <a:graphicFrameLocks noGrp="1"/>
          </p:cNvGraphicFramePr>
          <p:nvPr>
            <p:extLst>
              <p:ext uri="{D42A27DB-BD31-4B8C-83A1-F6EECF244321}">
                <p14:modId xmlns:p14="http://schemas.microsoft.com/office/powerpoint/2010/main" val="513161954"/>
              </p:ext>
            </p:extLst>
          </p:nvPr>
        </p:nvGraphicFramePr>
        <p:xfrm>
          <a:off x="6697900" y="2442079"/>
          <a:ext cx="4906911" cy="2966720"/>
        </p:xfrm>
        <a:graphic>
          <a:graphicData uri="http://schemas.openxmlformats.org/drawingml/2006/table">
            <a:tbl>
              <a:tblPr firstRow="1" bandRow="1">
                <a:tableStyleId>{5940675A-B579-460E-94D1-54222C63F5DA}</a:tableStyleId>
              </a:tblPr>
              <a:tblGrid>
                <a:gridCol w="1793443">
                  <a:extLst>
                    <a:ext uri="{9D8B030D-6E8A-4147-A177-3AD203B41FA5}">
                      <a16:colId xmlns:a16="http://schemas.microsoft.com/office/drawing/2014/main" val="3141668408"/>
                    </a:ext>
                  </a:extLst>
                </a:gridCol>
                <a:gridCol w="1980036">
                  <a:extLst>
                    <a:ext uri="{9D8B030D-6E8A-4147-A177-3AD203B41FA5}">
                      <a16:colId xmlns:a16="http://schemas.microsoft.com/office/drawing/2014/main" val="681059964"/>
                    </a:ext>
                  </a:extLst>
                </a:gridCol>
                <a:gridCol w="1133432">
                  <a:extLst>
                    <a:ext uri="{9D8B030D-6E8A-4147-A177-3AD203B41FA5}">
                      <a16:colId xmlns:a16="http://schemas.microsoft.com/office/drawing/2014/main" val="2716333783"/>
                    </a:ext>
                  </a:extLst>
                </a:gridCol>
              </a:tblGrid>
              <a:tr h="370840">
                <a:tc>
                  <a:txBody>
                    <a:bodyPr/>
                    <a:lstStyle/>
                    <a:p>
                      <a:pPr algn="ctr"/>
                      <a:r>
                        <a:rPr lang="en-US" sz="1600" b="1" dirty="0"/>
                        <a:t>Internet Address</a:t>
                      </a:r>
                      <a:endParaRPr lang="uk-UA" sz="1600" b="1" dirty="0"/>
                    </a:p>
                  </a:txBody>
                  <a:tcPr>
                    <a:solidFill>
                      <a:srgbClr val="D9EDF7"/>
                    </a:solidFill>
                  </a:tcPr>
                </a:tc>
                <a:tc>
                  <a:txBody>
                    <a:bodyPr/>
                    <a:lstStyle/>
                    <a:p>
                      <a:pPr algn="ctr"/>
                      <a:r>
                        <a:rPr lang="en-US" sz="1600" b="1" dirty="0"/>
                        <a:t>Physical Address</a:t>
                      </a:r>
                      <a:endParaRPr lang="uk-UA" sz="1600" b="1" dirty="0"/>
                    </a:p>
                  </a:txBody>
                  <a:tcPr>
                    <a:solidFill>
                      <a:srgbClr val="D9EDF7"/>
                    </a:solidFill>
                  </a:tcPr>
                </a:tc>
                <a:tc>
                  <a:txBody>
                    <a:bodyPr/>
                    <a:lstStyle/>
                    <a:p>
                      <a:pPr algn="ctr"/>
                      <a:r>
                        <a:rPr lang="en-US" sz="1600" b="1" dirty="0"/>
                        <a:t>Type</a:t>
                      </a:r>
                      <a:endParaRPr lang="uk-UA" sz="1600" b="1" dirty="0"/>
                    </a:p>
                  </a:txBody>
                  <a:tcPr>
                    <a:solidFill>
                      <a:srgbClr val="D9EDF7"/>
                    </a:solidFill>
                  </a:tcPr>
                </a:tc>
                <a:extLst>
                  <a:ext uri="{0D108BD9-81ED-4DB2-BD59-A6C34878D82A}">
                    <a16:rowId xmlns:a16="http://schemas.microsoft.com/office/drawing/2014/main" val="2449695274"/>
                  </a:ext>
                </a:extLst>
              </a:tr>
              <a:tr h="370840">
                <a:tc>
                  <a:txBody>
                    <a:bodyPr/>
                    <a:lstStyle/>
                    <a:p>
                      <a:pPr algn="ctr"/>
                      <a:r>
                        <a:rPr lang="en-US" dirty="0"/>
                        <a:t> 192.168.0.1</a:t>
                      </a:r>
                      <a:endParaRPr lang="uk-UA" dirty="0"/>
                    </a:p>
                  </a:txBody>
                  <a:tcPr/>
                </a:tc>
                <a:tc>
                  <a:txBody>
                    <a:bodyPr/>
                    <a:lstStyle/>
                    <a:p>
                      <a:pPr algn="ctr"/>
                      <a:r>
                        <a:rPr lang="en-US" dirty="0"/>
                        <a:t>c4-e9-84-e5-be-54    </a:t>
                      </a:r>
                      <a:endParaRPr lang="uk-UA" dirty="0"/>
                    </a:p>
                  </a:txBody>
                  <a:tcPr/>
                </a:tc>
                <a:tc>
                  <a:txBody>
                    <a:bodyPr/>
                    <a:lstStyle/>
                    <a:p>
                      <a:pPr algn="ctr"/>
                      <a:r>
                        <a:rPr lang="en-US" dirty="0"/>
                        <a:t> dynamic</a:t>
                      </a:r>
                      <a:endParaRPr lang="uk-UA" dirty="0"/>
                    </a:p>
                  </a:txBody>
                  <a:tcPr/>
                </a:tc>
                <a:extLst>
                  <a:ext uri="{0D108BD9-81ED-4DB2-BD59-A6C34878D82A}">
                    <a16:rowId xmlns:a16="http://schemas.microsoft.com/office/drawing/2014/main" val="3496253509"/>
                  </a:ext>
                </a:extLst>
              </a:tr>
              <a:tr h="370840">
                <a:tc>
                  <a:txBody>
                    <a:bodyPr/>
                    <a:lstStyle/>
                    <a:p>
                      <a:pPr algn="ctr"/>
                      <a:r>
                        <a:rPr lang="uk-UA" dirty="0"/>
                        <a:t>192.168.0.100</a:t>
                      </a:r>
                    </a:p>
                  </a:txBody>
                  <a:tcPr/>
                </a:tc>
                <a:tc>
                  <a:txBody>
                    <a:bodyPr/>
                    <a:lstStyle/>
                    <a:p>
                      <a:pPr algn="ctr"/>
                      <a:r>
                        <a:rPr lang="en-US" dirty="0"/>
                        <a:t>70-af-24-0e-c0-63</a:t>
                      </a:r>
                      <a:endParaRPr lang="uk-UA" dirty="0"/>
                    </a:p>
                  </a:txBody>
                  <a:tcPr/>
                </a:tc>
                <a:tc>
                  <a:txBody>
                    <a:bodyPr/>
                    <a:lstStyle/>
                    <a:p>
                      <a:pPr algn="ctr"/>
                      <a:r>
                        <a:rPr lang="en-US" dirty="0"/>
                        <a:t>dynamic</a:t>
                      </a:r>
                      <a:endParaRPr lang="uk-UA" dirty="0"/>
                    </a:p>
                  </a:txBody>
                  <a:tcPr/>
                </a:tc>
                <a:extLst>
                  <a:ext uri="{0D108BD9-81ED-4DB2-BD59-A6C34878D82A}">
                    <a16:rowId xmlns:a16="http://schemas.microsoft.com/office/drawing/2014/main" val="1640027095"/>
                  </a:ext>
                </a:extLst>
              </a:tr>
              <a:tr h="370840">
                <a:tc>
                  <a:txBody>
                    <a:bodyPr/>
                    <a:lstStyle/>
                    <a:p>
                      <a:pPr algn="ctr"/>
                      <a:r>
                        <a:rPr lang="uk-UA" dirty="0"/>
                        <a:t>224.0.0.22</a:t>
                      </a:r>
                    </a:p>
                  </a:txBody>
                  <a:tcPr/>
                </a:tc>
                <a:tc>
                  <a:txBody>
                    <a:bodyPr/>
                    <a:lstStyle/>
                    <a:p>
                      <a:pPr algn="ctr"/>
                      <a:r>
                        <a:rPr lang="en-US" dirty="0"/>
                        <a:t>01-00-5e-00-00-16</a:t>
                      </a:r>
                      <a:endParaRPr lang="uk-UA" dirty="0"/>
                    </a:p>
                  </a:txBody>
                  <a:tcPr/>
                </a:tc>
                <a:tc>
                  <a:txBody>
                    <a:bodyPr/>
                    <a:lstStyle/>
                    <a:p>
                      <a:pPr algn="ctr"/>
                      <a:r>
                        <a:rPr lang="en-US" dirty="0"/>
                        <a:t> static</a:t>
                      </a:r>
                      <a:endParaRPr lang="uk-UA" dirty="0"/>
                    </a:p>
                  </a:txBody>
                  <a:tcPr/>
                </a:tc>
                <a:extLst>
                  <a:ext uri="{0D108BD9-81ED-4DB2-BD59-A6C34878D82A}">
                    <a16:rowId xmlns:a16="http://schemas.microsoft.com/office/drawing/2014/main" val="3198630102"/>
                  </a:ext>
                </a:extLst>
              </a:tr>
              <a:tr h="370840">
                <a:tc>
                  <a:txBody>
                    <a:bodyPr/>
                    <a:lstStyle/>
                    <a:p>
                      <a:pPr algn="ctr"/>
                      <a:r>
                        <a:rPr lang="uk-UA" dirty="0"/>
                        <a:t>224.0.0.251</a:t>
                      </a:r>
                    </a:p>
                  </a:txBody>
                  <a:tcPr/>
                </a:tc>
                <a:tc>
                  <a:txBody>
                    <a:bodyPr/>
                    <a:lstStyle/>
                    <a:p>
                      <a:pPr algn="ctr"/>
                      <a:r>
                        <a:rPr lang="en-US" dirty="0"/>
                        <a:t> 01-00-5e-00-00-fb</a:t>
                      </a:r>
                      <a:endParaRPr lang="uk-UA" dirty="0"/>
                    </a:p>
                  </a:txBody>
                  <a:tcPr/>
                </a:tc>
                <a:tc>
                  <a:txBody>
                    <a:bodyPr/>
                    <a:lstStyle/>
                    <a:p>
                      <a:pPr algn="ctr"/>
                      <a:r>
                        <a:rPr lang="en-US" dirty="0"/>
                        <a:t>static</a:t>
                      </a:r>
                      <a:endParaRPr lang="uk-UA" dirty="0"/>
                    </a:p>
                  </a:txBody>
                  <a:tcPr/>
                </a:tc>
                <a:extLst>
                  <a:ext uri="{0D108BD9-81ED-4DB2-BD59-A6C34878D82A}">
                    <a16:rowId xmlns:a16="http://schemas.microsoft.com/office/drawing/2014/main" val="1419214466"/>
                  </a:ext>
                </a:extLst>
              </a:tr>
              <a:tr h="370840">
                <a:tc>
                  <a:txBody>
                    <a:bodyPr/>
                    <a:lstStyle/>
                    <a:p>
                      <a:pPr algn="ctr"/>
                      <a:r>
                        <a:rPr lang="uk-UA" dirty="0"/>
                        <a:t>224.0.0.252</a:t>
                      </a:r>
                    </a:p>
                  </a:txBody>
                  <a:tcPr/>
                </a:tc>
                <a:tc>
                  <a:txBody>
                    <a:bodyPr/>
                    <a:lstStyle/>
                    <a:p>
                      <a:pPr algn="ctr"/>
                      <a:r>
                        <a:rPr lang="en-US" dirty="0"/>
                        <a:t>01-00-5e-00-00-fc</a:t>
                      </a:r>
                      <a:endParaRPr lang="uk-U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static</a:t>
                      </a:r>
                      <a:endParaRPr lang="uk-UA" dirty="0"/>
                    </a:p>
                  </a:txBody>
                  <a:tcPr/>
                </a:tc>
                <a:extLst>
                  <a:ext uri="{0D108BD9-81ED-4DB2-BD59-A6C34878D82A}">
                    <a16:rowId xmlns:a16="http://schemas.microsoft.com/office/drawing/2014/main" val="982023852"/>
                  </a:ext>
                </a:extLst>
              </a:tr>
              <a:tr h="370840">
                <a:tc>
                  <a:txBody>
                    <a:bodyPr/>
                    <a:lstStyle/>
                    <a:p>
                      <a:pPr algn="ctr"/>
                      <a:r>
                        <a:rPr lang="uk-UA" dirty="0"/>
                        <a:t>239.255.255.250</a:t>
                      </a:r>
                    </a:p>
                  </a:txBody>
                  <a:tcPr/>
                </a:tc>
                <a:tc>
                  <a:txBody>
                    <a:bodyPr/>
                    <a:lstStyle/>
                    <a:p>
                      <a:pPr algn="ctr"/>
                      <a:r>
                        <a:rPr lang="en-US" dirty="0"/>
                        <a:t>01-00-5e-7f-ff-fa</a:t>
                      </a:r>
                      <a:endParaRPr lang="uk-U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static</a:t>
                      </a:r>
                      <a:endParaRPr lang="uk-UA" dirty="0"/>
                    </a:p>
                  </a:txBody>
                  <a:tcPr/>
                </a:tc>
                <a:extLst>
                  <a:ext uri="{0D108BD9-81ED-4DB2-BD59-A6C34878D82A}">
                    <a16:rowId xmlns:a16="http://schemas.microsoft.com/office/drawing/2014/main" val="1197908102"/>
                  </a:ext>
                </a:extLst>
              </a:tr>
              <a:tr h="370840">
                <a:tc>
                  <a:txBody>
                    <a:bodyPr/>
                    <a:lstStyle/>
                    <a:p>
                      <a:pPr algn="ctr"/>
                      <a:r>
                        <a:rPr lang="uk-UA" dirty="0"/>
                        <a:t>255.255.255.255</a:t>
                      </a:r>
                    </a:p>
                  </a:txBody>
                  <a:tcPr/>
                </a:tc>
                <a:tc>
                  <a:txBody>
                    <a:bodyPr/>
                    <a:lstStyle/>
                    <a:p>
                      <a:pPr algn="ctr"/>
                      <a:r>
                        <a:rPr lang="en-US" dirty="0"/>
                        <a:t>ff-ff-ff-ff-ff-ff</a:t>
                      </a:r>
                      <a:endParaRPr lang="uk-U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static</a:t>
                      </a:r>
                      <a:endParaRPr lang="uk-UA" dirty="0"/>
                    </a:p>
                  </a:txBody>
                  <a:tcPr/>
                </a:tc>
                <a:extLst>
                  <a:ext uri="{0D108BD9-81ED-4DB2-BD59-A6C34878D82A}">
                    <a16:rowId xmlns:a16="http://schemas.microsoft.com/office/drawing/2014/main" val="3265889532"/>
                  </a:ext>
                </a:extLst>
              </a:tr>
            </a:tbl>
          </a:graphicData>
        </a:graphic>
      </p:graphicFrame>
    </p:spTree>
    <p:extLst>
      <p:ext uri="{BB962C8B-B14F-4D97-AF65-F5344CB8AC3E}">
        <p14:creationId xmlns:p14="http://schemas.microsoft.com/office/powerpoint/2010/main" val="37621026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12175"/>
            <a:ext cx="10479640" cy="769441"/>
          </a:xfrm>
          <a:prstGeom prst="rect">
            <a:avLst/>
          </a:prstGeom>
          <a:noFill/>
        </p:spPr>
        <p:txBody>
          <a:bodyPr wrap="square" rtlCol="0">
            <a:spAutoFit/>
          </a:bodyPr>
          <a:lstStyle/>
          <a:p>
            <a:r>
              <a:rPr lang="en-US" sz="4400" b="1" dirty="0"/>
              <a:t>Physical layers</a:t>
            </a:r>
            <a:endParaRPr lang="uk-UA" sz="4400" b="1" dirty="0"/>
          </a:p>
        </p:txBody>
      </p:sp>
      <p:pic>
        <p:nvPicPr>
          <p:cNvPr id="4" name="Picture 3">
            <a:extLst>
              <a:ext uri="{FF2B5EF4-FFF2-40B4-BE49-F238E27FC236}">
                <a16:creationId xmlns:a16="http://schemas.microsoft.com/office/drawing/2014/main" id="{CB7A9A2B-1894-4E08-B318-0DF077E0A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128686" y="-102198"/>
            <a:ext cx="5215177" cy="7831457"/>
          </a:xfrm>
          <a:prstGeom prst="rect">
            <a:avLst/>
          </a:prstGeom>
        </p:spPr>
      </p:pic>
    </p:spTree>
    <p:extLst>
      <p:ext uri="{BB962C8B-B14F-4D97-AF65-F5344CB8AC3E}">
        <p14:creationId xmlns:p14="http://schemas.microsoft.com/office/powerpoint/2010/main" val="25186629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397" y="1730829"/>
            <a:ext cx="9870647" cy="3908651"/>
          </a:xfrm>
          <a:prstGeom prst="rect">
            <a:avLst/>
          </a:prstGeom>
        </p:spPr>
      </p:pic>
      <p:sp>
        <p:nvSpPr>
          <p:cNvPr id="7" name="TextBox 6"/>
          <p:cNvSpPr txBox="1"/>
          <p:nvPr/>
        </p:nvSpPr>
        <p:spPr>
          <a:xfrm>
            <a:off x="890256" y="576367"/>
            <a:ext cx="10479640" cy="769441"/>
          </a:xfrm>
          <a:prstGeom prst="rect">
            <a:avLst/>
          </a:prstGeom>
          <a:noFill/>
        </p:spPr>
        <p:txBody>
          <a:bodyPr wrap="square" rtlCol="0">
            <a:spAutoFit/>
          </a:bodyPr>
          <a:lstStyle/>
          <a:p>
            <a:r>
              <a:rPr lang="en-US" sz="4400" b="1" dirty="0"/>
              <a:t>Proxy Server</a:t>
            </a:r>
            <a:endParaRPr lang="uk-UA" sz="4400" b="1" dirty="0"/>
          </a:p>
        </p:txBody>
      </p:sp>
    </p:spTree>
    <p:extLst>
      <p:ext uri="{BB962C8B-B14F-4D97-AF65-F5344CB8AC3E}">
        <p14:creationId xmlns:p14="http://schemas.microsoft.com/office/powerpoint/2010/main" val="3395174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19D92-2900-482E-92EF-054C66732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600" y="603492"/>
            <a:ext cx="7687733" cy="5651015"/>
          </a:xfrm>
          <a:prstGeom prst="rect">
            <a:avLst/>
          </a:prstGeom>
        </p:spPr>
      </p:pic>
    </p:spTree>
    <p:extLst>
      <p:ext uri="{BB962C8B-B14F-4D97-AF65-F5344CB8AC3E}">
        <p14:creationId xmlns:p14="http://schemas.microsoft.com/office/powerpoint/2010/main" val="155262443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256" y="545887"/>
            <a:ext cx="10479640" cy="769441"/>
          </a:xfrm>
          <a:prstGeom prst="rect">
            <a:avLst/>
          </a:prstGeom>
          <a:noFill/>
        </p:spPr>
        <p:txBody>
          <a:bodyPr wrap="square" rtlCol="0">
            <a:spAutoFit/>
          </a:bodyPr>
          <a:lstStyle/>
          <a:p>
            <a:r>
              <a:rPr lang="en-US" sz="4400" b="1" dirty="0"/>
              <a:t>Proxy Server</a:t>
            </a:r>
            <a:endParaRPr lang="uk-UA" sz="4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646" y="576367"/>
            <a:ext cx="5810250" cy="37909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43" y="3014767"/>
            <a:ext cx="5072063" cy="2705100"/>
          </a:xfrm>
          <a:prstGeom prst="rect">
            <a:avLst/>
          </a:prstGeom>
        </p:spPr>
      </p:pic>
    </p:spTree>
    <p:extLst>
      <p:ext uri="{BB962C8B-B14F-4D97-AF65-F5344CB8AC3E}">
        <p14:creationId xmlns:p14="http://schemas.microsoft.com/office/powerpoint/2010/main" val="3779439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0794" y="1522742"/>
            <a:ext cx="4119717" cy="417464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5983" y="988845"/>
            <a:ext cx="8706161" cy="4831919"/>
          </a:xfrm>
          <a:prstGeom prst="rect">
            <a:avLst/>
          </a:prstGeom>
        </p:spPr>
      </p:pic>
      <p:sp>
        <p:nvSpPr>
          <p:cNvPr id="5" name="TextBox 4"/>
          <p:cNvSpPr txBox="1"/>
          <p:nvPr/>
        </p:nvSpPr>
        <p:spPr>
          <a:xfrm>
            <a:off x="580013" y="219404"/>
            <a:ext cx="10479640" cy="769441"/>
          </a:xfrm>
          <a:prstGeom prst="rect">
            <a:avLst/>
          </a:prstGeom>
          <a:noFill/>
        </p:spPr>
        <p:txBody>
          <a:bodyPr wrap="square" rtlCol="0">
            <a:spAutoFit/>
          </a:bodyPr>
          <a:lstStyle/>
          <a:p>
            <a:r>
              <a:rPr lang="en-US" sz="4400" b="1" dirty="0"/>
              <a:t>VPN</a:t>
            </a:r>
            <a:endParaRPr lang="uk-UA" sz="4400" b="1" dirty="0"/>
          </a:p>
        </p:txBody>
      </p:sp>
    </p:spTree>
    <p:extLst>
      <p:ext uri="{BB962C8B-B14F-4D97-AF65-F5344CB8AC3E}">
        <p14:creationId xmlns:p14="http://schemas.microsoft.com/office/powerpoint/2010/main" val="397493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236" y="1501880"/>
            <a:ext cx="11461980" cy="4360077"/>
          </a:xfrm>
          <a:prstGeom prst="rect">
            <a:avLst/>
          </a:prstGeom>
        </p:spPr>
      </p:pic>
      <p:sp>
        <p:nvSpPr>
          <p:cNvPr id="3" name="TextBox 2"/>
          <p:cNvSpPr txBox="1"/>
          <p:nvPr/>
        </p:nvSpPr>
        <p:spPr>
          <a:xfrm>
            <a:off x="596342" y="389540"/>
            <a:ext cx="10479640" cy="769441"/>
          </a:xfrm>
          <a:prstGeom prst="rect">
            <a:avLst/>
          </a:prstGeom>
          <a:noFill/>
        </p:spPr>
        <p:txBody>
          <a:bodyPr wrap="square" rtlCol="0">
            <a:spAutoFit/>
          </a:bodyPr>
          <a:lstStyle/>
          <a:p>
            <a:r>
              <a:rPr lang="en-US" sz="4400" b="1" dirty="0"/>
              <a:t>VPN</a:t>
            </a:r>
            <a:endParaRPr lang="uk-UA" sz="4400" b="1" dirty="0"/>
          </a:p>
        </p:txBody>
      </p:sp>
    </p:spTree>
    <p:extLst>
      <p:ext uri="{BB962C8B-B14F-4D97-AF65-F5344CB8AC3E}">
        <p14:creationId xmlns:p14="http://schemas.microsoft.com/office/powerpoint/2010/main" val="2507829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596342" y="389540"/>
            <a:ext cx="10479640" cy="769441"/>
          </a:xfrm>
          <a:prstGeom prst="rect">
            <a:avLst/>
          </a:prstGeom>
          <a:noFill/>
        </p:spPr>
        <p:txBody>
          <a:bodyPr wrap="square" rtlCol="0">
            <a:spAutoFit/>
          </a:bodyPr>
          <a:lstStyle/>
          <a:p>
            <a:r>
              <a:rPr lang="en-US" sz="4400" b="1" dirty="0"/>
              <a:t>Difference between Proxy Server &amp; VPN</a:t>
            </a:r>
            <a:endParaRPr lang="uk-UA" sz="44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42" y="1077539"/>
            <a:ext cx="5735632" cy="25256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2547" y="3499973"/>
            <a:ext cx="5700251" cy="2399674"/>
          </a:xfrm>
          <a:prstGeom prst="rect">
            <a:avLst/>
          </a:prstGeom>
        </p:spPr>
      </p:pic>
    </p:spTree>
    <p:extLst>
      <p:ext uri="{BB962C8B-B14F-4D97-AF65-F5344CB8AC3E}">
        <p14:creationId xmlns:p14="http://schemas.microsoft.com/office/powerpoint/2010/main" val="153862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6342" y="389540"/>
            <a:ext cx="10479640" cy="769441"/>
          </a:xfrm>
          <a:prstGeom prst="rect">
            <a:avLst/>
          </a:prstGeom>
          <a:noFill/>
        </p:spPr>
        <p:txBody>
          <a:bodyPr wrap="square" rtlCol="0">
            <a:spAutoFit/>
          </a:bodyPr>
          <a:lstStyle/>
          <a:p>
            <a:r>
              <a:rPr lang="en-US" sz="4400" b="1" dirty="0"/>
              <a:t>Difference between Proxy Server &amp; VPN</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237" y="1270819"/>
            <a:ext cx="8995902" cy="4497951"/>
          </a:xfrm>
          <a:prstGeom prst="rect">
            <a:avLst/>
          </a:prstGeom>
        </p:spPr>
      </p:pic>
    </p:spTree>
    <p:extLst>
      <p:ext uri="{BB962C8B-B14F-4D97-AF65-F5344CB8AC3E}">
        <p14:creationId xmlns:p14="http://schemas.microsoft.com/office/powerpoint/2010/main" val="2531656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6342" y="389540"/>
            <a:ext cx="10479640" cy="769441"/>
          </a:xfrm>
          <a:prstGeom prst="rect">
            <a:avLst/>
          </a:prstGeom>
          <a:noFill/>
        </p:spPr>
        <p:txBody>
          <a:bodyPr wrap="square" rtlCol="0">
            <a:spAutoFit/>
          </a:bodyPr>
          <a:lstStyle/>
          <a:p>
            <a:r>
              <a:rPr lang="en-US" sz="4400" b="1" dirty="0"/>
              <a:t>Difference between Proxy Server &amp; VPN</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647" y="1364533"/>
            <a:ext cx="8572500" cy="4286250"/>
          </a:xfrm>
          <a:prstGeom prst="rect">
            <a:avLst/>
          </a:prstGeom>
        </p:spPr>
      </p:pic>
    </p:spTree>
    <p:extLst>
      <p:ext uri="{BB962C8B-B14F-4D97-AF65-F5344CB8AC3E}">
        <p14:creationId xmlns:p14="http://schemas.microsoft.com/office/powerpoint/2010/main" val="97226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4928"/>
            <a:ext cx="12182475" cy="6683071"/>
          </a:xfrm>
        </p:spPr>
        <p:txBody>
          <a:bodyPr/>
          <a:lstStyle/>
          <a:p>
            <a:r>
              <a:rPr lang="en-US" dirty="0">
                <a:solidFill>
                  <a:schemeClr val="bg1"/>
                </a:solidFill>
              </a:rPr>
              <a:t>THANK YOU  FOR</a:t>
            </a:r>
            <a:br>
              <a:rPr lang="en-US" dirty="0">
                <a:solidFill>
                  <a:schemeClr val="bg1"/>
                </a:solidFill>
              </a:rPr>
            </a:br>
            <a:r>
              <a:rPr lang="en-US" dirty="0">
                <a:solidFill>
                  <a:schemeClr val="bg1"/>
                </a:solidFill>
              </a:rPr>
              <a:t>ATTENTION</a:t>
            </a:r>
            <a:endParaRPr lang="uk-UA" dirty="0">
              <a:solidFill>
                <a:schemeClr val="bg1"/>
              </a:solidFill>
            </a:endParaRPr>
          </a:p>
        </p:txBody>
      </p:sp>
    </p:spTree>
    <p:extLst>
      <p:ext uri="{BB962C8B-B14F-4D97-AF65-F5344CB8AC3E}">
        <p14:creationId xmlns:p14="http://schemas.microsoft.com/office/powerpoint/2010/main" val="82885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62762" y="373629"/>
            <a:ext cx="10479640" cy="769441"/>
          </a:xfrm>
          <a:prstGeom prst="rect">
            <a:avLst/>
          </a:prstGeom>
          <a:noFill/>
        </p:spPr>
        <p:txBody>
          <a:bodyPr wrap="square" rtlCol="0">
            <a:spAutoFit/>
          </a:bodyPr>
          <a:lstStyle/>
          <a:p>
            <a:r>
              <a:rPr lang="en-US" sz="4400" b="1" dirty="0"/>
              <a:t>Network</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416" y="1052614"/>
            <a:ext cx="8831364" cy="4884129"/>
          </a:xfrm>
          <a:prstGeom prst="rect">
            <a:avLst/>
          </a:prstGeom>
        </p:spPr>
      </p:pic>
    </p:spTree>
    <p:extLst>
      <p:ext uri="{BB962C8B-B14F-4D97-AF65-F5344CB8AC3E}">
        <p14:creationId xmlns:p14="http://schemas.microsoft.com/office/powerpoint/2010/main" val="60779765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30647"/>
            <a:ext cx="10479640" cy="769441"/>
          </a:xfrm>
          <a:prstGeom prst="rect">
            <a:avLst/>
          </a:prstGeom>
          <a:noFill/>
        </p:spPr>
        <p:txBody>
          <a:bodyPr wrap="square" rtlCol="0">
            <a:spAutoFit/>
          </a:bodyPr>
          <a:lstStyle/>
          <a:p>
            <a:r>
              <a:rPr lang="en-US" sz="4400" b="1" dirty="0"/>
              <a:t>Open Systems Interconnection Model</a:t>
            </a:r>
            <a:endParaRPr lang="uk-UA" sz="4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616" y="1453641"/>
            <a:ext cx="8820672" cy="4427391"/>
          </a:xfrm>
          <a:prstGeom prst="rect">
            <a:avLst/>
          </a:prstGeom>
        </p:spPr>
      </p:pic>
    </p:spTree>
    <p:extLst>
      <p:ext uri="{BB962C8B-B14F-4D97-AF65-F5344CB8AC3E}">
        <p14:creationId xmlns:p14="http://schemas.microsoft.com/office/powerpoint/2010/main" val="106572080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16" y="530647"/>
            <a:ext cx="10479640" cy="769441"/>
          </a:xfrm>
          <a:prstGeom prst="rect">
            <a:avLst/>
          </a:prstGeom>
          <a:noFill/>
        </p:spPr>
        <p:txBody>
          <a:bodyPr wrap="square" rtlCol="0">
            <a:spAutoFit/>
          </a:bodyPr>
          <a:lstStyle/>
          <a:p>
            <a:r>
              <a:rPr lang="en-US" sz="4400" b="1" dirty="0"/>
              <a:t>Open Systems Interconnection Model</a:t>
            </a:r>
            <a:endParaRPr lang="uk-UA" sz="4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319" y="1253908"/>
            <a:ext cx="4582297" cy="46597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1" y="1256288"/>
            <a:ext cx="6764038" cy="4719642"/>
          </a:xfrm>
          <a:prstGeom prst="rect">
            <a:avLst/>
          </a:prstGeom>
        </p:spPr>
      </p:pic>
    </p:spTree>
    <p:extLst>
      <p:ext uri="{BB962C8B-B14F-4D97-AF65-F5344CB8AC3E}">
        <p14:creationId xmlns:p14="http://schemas.microsoft.com/office/powerpoint/2010/main" val="72411961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38F6AC-4522-4450-990A-7B957F7A9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36" y="203354"/>
            <a:ext cx="9144000" cy="5747371"/>
          </a:xfrm>
          <a:prstGeom prst="rect">
            <a:avLst/>
          </a:prstGeom>
        </p:spPr>
      </p:pic>
    </p:spTree>
    <p:extLst>
      <p:ext uri="{BB962C8B-B14F-4D97-AF65-F5344CB8AC3E}">
        <p14:creationId xmlns:p14="http://schemas.microsoft.com/office/powerpoint/2010/main" val="446249118"/>
      </p:ext>
    </p:extLst>
  </p:cSld>
  <p:clrMapOvr>
    <a:masterClrMapping/>
  </p:clrMapOvr>
  <p:transition/>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 id="{FAAB01F1-42A5-41CB-977D-BF026AC32651}" vid="{D346D645-9121-4FD1-825B-A7B21A89A933}"/>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 id="{FAAB01F1-42A5-41CB-977D-BF026AC32651}" vid="{70E033D8-A16F-4633-A79B-BC2B28C167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95FC54A15F344D83577B1CDDD67A5D" ma:contentTypeVersion="9" ma:contentTypeDescription="Create a new document." ma:contentTypeScope="" ma:versionID="b580fd240937e972acf8069cee603ed0">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58bcff5ba1ed0197b34a3379c5637e7b"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0D2DC9-9227-4721-91EF-B580702E1C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EB42E6-F40E-4174-8C57-7E086748D86B}">
  <ds:schemaRefs>
    <ds:schemaRef ds:uri="http://schemas.openxmlformats.org/package/2006/metadata/core-properties"/>
    <ds:schemaRef ds:uri="http://purl.org/dc/dcmitype/"/>
    <ds:schemaRef ds:uri="http://purl.org/dc/terms/"/>
    <ds:schemaRef ds:uri="http://schemas.microsoft.com/office/2006/metadata/properties"/>
    <ds:schemaRef ds:uri="http://schemas.microsoft.com/office/infopath/2007/PartnerControls"/>
    <ds:schemaRef ds:uri="835f28f2-30f1-4728-84d2-86d96e143488"/>
    <ds:schemaRef ds:uri="http://schemas.microsoft.com/office/2006/documentManagement/types"/>
    <ds:schemaRef ds:uri="http://www.w3.org/XML/1998/namespace"/>
    <ds:schemaRef ds:uri="http://purl.org/dc/elements/1.1/"/>
    <ds:schemaRef ds:uri="341e6018-ac0a-4dfb-8409-db9e0d25502e"/>
  </ds:schemaRefs>
</ds:datastoreItem>
</file>

<file path=customXml/itemProps3.xml><?xml version="1.0" encoding="utf-8"?>
<ds:datastoreItem xmlns:ds="http://schemas.openxmlformats.org/officeDocument/2006/customXml" ds:itemID="{E72B749E-3A40-47F5-965E-3FAF56BC81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PPT-Template</Template>
  <TotalTime>2</TotalTime>
  <Words>1714</Words>
  <Application>Microsoft Office PowerPoint</Application>
  <PresentationFormat>Widescreen</PresentationFormat>
  <Paragraphs>216</Paragraphs>
  <Slides>56</Slides>
  <Notes>53</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Proxima Nova Black</vt:lpstr>
      <vt:lpstr>Arial</vt:lpstr>
      <vt:lpstr>Calibri</vt:lpstr>
      <vt:lpstr>Open Sans</vt:lpstr>
      <vt:lpstr>Wingdings</vt:lpstr>
      <vt:lpstr>DejaVu Sans</vt:lpstr>
      <vt:lpstr>Calibri Light</vt:lpstr>
      <vt:lpstr>DARK THEME</vt:lpstr>
      <vt:lpstr>LIGHT-THEME</vt:lpstr>
      <vt:lpstr>NETWORKING FOR BEGINNERS</vt:lpstr>
      <vt:lpstr>NETWORKING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ATTENTION</vt:lpstr>
    </vt:vector>
  </TitlesOfParts>
  <Company>SoftServe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Andriy Pereymybida</dc:creator>
  <cp:lastModifiedBy>Liubomyr Halamaha</cp:lastModifiedBy>
  <cp:revision>431</cp:revision>
  <dcterms:created xsi:type="dcterms:W3CDTF">2018-10-25T07:57:48Z</dcterms:created>
  <dcterms:modified xsi:type="dcterms:W3CDTF">2020-09-09T17:45:34Z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